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12"/>
  </p:handoutMasterIdLst>
  <p:sldIdLst>
    <p:sldId id="256" r:id="rId3"/>
    <p:sldId id="257" r:id="rId4"/>
    <p:sldId id="258" r:id="rId5"/>
    <p:sldId id="259" r:id="rId6"/>
    <p:sldId id="260" r:id="rId7"/>
    <p:sldId id="266"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showGuides="1">
      <p:cViewPr varScale="1">
        <p:scale>
          <a:sx n="91" d="100"/>
          <a:sy n="91" d="100"/>
        </p:scale>
        <p:origin x="36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ECC8B-7A5C-4D49-A899-513476F747C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B14CD76-CA29-4F92-ADFC-A375E587C612}">
      <dgm:prSet phldrT="[Text]">
        <dgm:style>
          <a:lnRef idx="2">
            <a:schemeClr val="accent2">
              <a:shade val="50000"/>
            </a:schemeClr>
          </a:lnRef>
          <a:fillRef idx="1">
            <a:schemeClr val="accent2"/>
          </a:fillRef>
          <a:effectRef idx="0">
            <a:schemeClr val="accent2"/>
          </a:effectRef>
          <a:fontRef idx="minor">
            <a:schemeClr val="lt1"/>
          </a:fontRef>
        </dgm:style>
      </dgm:prSet>
      <dgm:spPr>
        <a:solidFill>
          <a:schemeClr val="accent1">
            <a:lumMod val="60000"/>
            <a:lumOff val="40000"/>
          </a:schemeClr>
        </a:solidFill>
        <a:ln>
          <a:solidFill>
            <a:schemeClr val="bg1"/>
          </a:solidFill>
        </a:ln>
      </dgm:spPr>
      <dgm:t>
        <a:bodyPr/>
        <a:lstStyle/>
        <a:p>
          <a:r>
            <a:rPr lang="en-GB" b="1" dirty="0" smtClean="0">
              <a:latin typeface="Calibri" panose="020F0502020204030204" pitchFamily="34" charset="0"/>
              <a:ea typeface="Calibri" panose="020F0502020204030204" pitchFamily="34" charset="0"/>
              <a:cs typeface="Arial" panose="020B0604020202020204" pitchFamily="34" charset="0"/>
            </a:rPr>
            <a:t>SAFETY</a:t>
          </a:r>
        </a:p>
        <a:p>
          <a:r>
            <a:rPr lang="en-GB" b="0" cap="none" spc="0" dirty="0" smtClean="0">
              <a:ln w="0"/>
              <a:solidFill>
                <a:schemeClr val="tx1"/>
              </a:solidFill>
              <a:effectLst/>
              <a:latin typeface="Calibri" panose="020F0502020204030204" pitchFamily="34" charset="0"/>
              <a:ea typeface="Calibri" panose="020F0502020204030204" pitchFamily="34" charset="0"/>
              <a:cs typeface="Arial" panose="020B0604020202020204" pitchFamily="34" charset="0"/>
            </a:rPr>
            <a:t>Track all buses in real-time so parents can be notified of the actual arrival time, minimizing the time children have to wait, exposed to bad weather or other dangers. Alerts can also be set up so that fleet managers receive a message the instant buses enter a no-go zone or drivers engage in unsafe driving. </a:t>
          </a:r>
          <a:endParaRPr lang="en-US" dirty="0"/>
        </a:p>
      </dgm:t>
    </dgm:pt>
    <dgm:pt modelId="{DB7780BB-FA2A-4107-974D-C7E284B3645B}" type="parTrans" cxnId="{4846616E-CD7B-4937-875D-078E102577B1}">
      <dgm:prSet/>
      <dgm:spPr/>
      <dgm:t>
        <a:bodyPr/>
        <a:lstStyle/>
        <a:p>
          <a:endParaRPr lang="en-US"/>
        </a:p>
      </dgm:t>
    </dgm:pt>
    <dgm:pt modelId="{A0D901DD-838C-4C36-B442-0705DD1CBC17}" type="sibTrans" cxnId="{4846616E-CD7B-4937-875D-078E102577B1}">
      <dgm:prSet/>
      <dgm:spPr/>
      <dgm:t>
        <a:bodyPr/>
        <a:lstStyle/>
        <a:p>
          <a:endParaRPr lang="en-US"/>
        </a:p>
      </dgm:t>
    </dgm:pt>
    <dgm:pt modelId="{D02C158F-CC6F-434E-AB18-FF4F81288DBD}">
      <dgm:prSet phldrT="[Text]">
        <dgm:style>
          <a:lnRef idx="1">
            <a:schemeClr val="accent4"/>
          </a:lnRef>
          <a:fillRef idx="2">
            <a:schemeClr val="accent4"/>
          </a:fillRef>
          <a:effectRef idx="1">
            <a:schemeClr val="accent4"/>
          </a:effectRef>
          <a:fontRef idx="minor">
            <a:schemeClr val="dk1"/>
          </a:fontRef>
        </dgm:style>
      </dgm:prSet>
      <dgm:spPr>
        <a:solidFill>
          <a:schemeClr val="accent2">
            <a:lumMod val="60000"/>
            <a:lumOff val="40000"/>
          </a:schemeClr>
        </a:solidFill>
        <a:ln>
          <a:solidFill>
            <a:schemeClr val="bg1"/>
          </a:solidFill>
        </a:ln>
      </dgm:spPr>
      <dgm:t>
        <a:bodyPr/>
        <a:lstStyle/>
        <a:p>
          <a:r>
            <a:rPr lang="en-GB" b="1" dirty="0" smtClean="0">
              <a:latin typeface="Calibri" panose="020F0502020204030204" pitchFamily="34" charset="0"/>
              <a:ea typeface="Calibri" panose="020F0502020204030204" pitchFamily="34" charset="0"/>
              <a:cs typeface="Arial" panose="020B0604020202020204" pitchFamily="34" charset="0"/>
            </a:rPr>
            <a:t>COST-SAVINGS</a:t>
          </a:r>
        </a:p>
        <a:p>
          <a:r>
            <a:rPr lang="en-GB" b="0" dirty="0" smtClean="0">
              <a:latin typeface="Calibri" panose="020F0502020204030204" pitchFamily="34" charset="0"/>
              <a:ea typeface="Calibri" panose="020F0502020204030204" pitchFamily="34" charset="0"/>
              <a:cs typeface="Arial" panose="020B0604020202020204" pitchFamily="34" charset="0"/>
            </a:rPr>
            <a:t>Monitor the driving patterns to make sure drivers operate their vehicles efficiently, eliminating unnecessary idling, observing speed limits and not taking detours. And because GPS tracking is considered as an anti-theft device by most insurance companies, you can save on insurance premiums, too. </a:t>
          </a:r>
          <a:endParaRPr lang="en-US" dirty="0"/>
        </a:p>
      </dgm:t>
    </dgm:pt>
    <dgm:pt modelId="{B79DF063-C15B-4732-BC7A-7685D4669DB0}" type="parTrans" cxnId="{98C05076-2573-4484-884B-30307A8AA57F}">
      <dgm:prSet/>
      <dgm:spPr/>
      <dgm:t>
        <a:bodyPr/>
        <a:lstStyle/>
        <a:p>
          <a:endParaRPr lang="en-US"/>
        </a:p>
      </dgm:t>
    </dgm:pt>
    <dgm:pt modelId="{049D6AD2-92A0-4A80-B224-0BA688C733AD}" type="sibTrans" cxnId="{98C05076-2573-4484-884B-30307A8AA57F}">
      <dgm:prSet/>
      <dgm:spPr/>
      <dgm:t>
        <a:bodyPr/>
        <a:lstStyle/>
        <a:p>
          <a:endParaRPr lang="en-US"/>
        </a:p>
      </dgm:t>
    </dgm:pt>
    <dgm:pt modelId="{2E46A036-6E89-4370-A80A-49040777BCFF}">
      <dgm:prSet phldrT="[Text]">
        <dgm:style>
          <a:lnRef idx="1">
            <a:schemeClr val="accent3"/>
          </a:lnRef>
          <a:fillRef idx="3">
            <a:schemeClr val="accent3"/>
          </a:fillRef>
          <a:effectRef idx="2">
            <a:schemeClr val="accent3"/>
          </a:effectRef>
          <a:fontRef idx="minor">
            <a:schemeClr val="lt1"/>
          </a:fontRef>
        </dgm:style>
      </dgm:prSet>
      <dgm:spPr>
        <a:solidFill>
          <a:srgbClr val="92D050"/>
        </a:solidFill>
        <a:ln>
          <a:solidFill>
            <a:schemeClr val="bg1"/>
          </a:solidFill>
        </a:ln>
      </dgm:spPr>
      <dgm:t>
        <a:bodyPr/>
        <a:lstStyle/>
        <a:p>
          <a:r>
            <a:rPr lang="en-GB" b="1" dirty="0" smtClean="0">
              <a:solidFill>
                <a:schemeClr val="tx1"/>
              </a:solidFill>
              <a:latin typeface="Calibri" panose="020F0502020204030204" pitchFamily="34" charset="0"/>
              <a:ea typeface="Calibri" panose="020F0502020204030204" pitchFamily="34" charset="0"/>
              <a:cs typeface="Arial" panose="020B0604020202020204" pitchFamily="34" charset="0"/>
            </a:rPr>
            <a:t>TIME</a:t>
          </a:r>
        </a:p>
        <a:p>
          <a:r>
            <a:rPr lang="en-GB" b="0" dirty="0" smtClean="0">
              <a:solidFill>
                <a:schemeClr val="tx1"/>
              </a:solidFill>
              <a:latin typeface="Calibri" panose="020F0502020204030204" pitchFamily="34" charset="0"/>
              <a:ea typeface="Calibri" panose="020F0502020204030204" pitchFamily="34" charset="0"/>
              <a:cs typeface="Arial" panose="020B0604020202020204" pitchFamily="34" charset="0"/>
            </a:rPr>
            <a:t>Avoid time-consuming manual collection of fleet activity needed for state reports and compliance. With GPS tracking, this information is automatically collected and reported, which saves time and minimizes errors for both drivers and fleet managers. </a:t>
          </a:r>
          <a:endParaRPr lang="en-US" dirty="0">
            <a:solidFill>
              <a:schemeClr val="tx1"/>
            </a:solidFill>
          </a:endParaRPr>
        </a:p>
      </dgm:t>
    </dgm:pt>
    <dgm:pt modelId="{206F12D9-33B1-4E51-A3D3-E4498A125AE3}" type="parTrans" cxnId="{4DF90909-1959-4C10-950F-17BE0A151A8C}">
      <dgm:prSet/>
      <dgm:spPr/>
      <dgm:t>
        <a:bodyPr/>
        <a:lstStyle/>
        <a:p>
          <a:endParaRPr lang="en-US"/>
        </a:p>
      </dgm:t>
    </dgm:pt>
    <dgm:pt modelId="{FCE66D25-C72B-4F7F-AF12-5C6E7647C8BF}" type="sibTrans" cxnId="{4DF90909-1959-4C10-950F-17BE0A151A8C}">
      <dgm:prSet/>
      <dgm:spPr/>
      <dgm:t>
        <a:bodyPr/>
        <a:lstStyle/>
        <a:p>
          <a:endParaRPr lang="en-US"/>
        </a:p>
      </dgm:t>
    </dgm:pt>
    <dgm:pt modelId="{DEA733A3-A492-479F-95E5-4D5B42FC2FC7}" type="pres">
      <dgm:prSet presAssocID="{3EAECC8B-7A5C-4D49-A899-513476F747CF}" presName="linear" presStyleCnt="0">
        <dgm:presLayoutVars>
          <dgm:dir/>
          <dgm:resizeHandles val="exact"/>
        </dgm:presLayoutVars>
      </dgm:prSet>
      <dgm:spPr/>
      <dgm:t>
        <a:bodyPr/>
        <a:lstStyle/>
        <a:p>
          <a:endParaRPr lang="en-US"/>
        </a:p>
      </dgm:t>
    </dgm:pt>
    <dgm:pt modelId="{937EF8AD-C4C9-4D00-89BB-FB19B2C5AA06}" type="pres">
      <dgm:prSet presAssocID="{9B14CD76-CA29-4F92-ADFC-A375E587C612}" presName="comp" presStyleCnt="0"/>
      <dgm:spPr/>
      <dgm:t>
        <a:bodyPr/>
        <a:lstStyle/>
        <a:p>
          <a:endParaRPr lang="en-US"/>
        </a:p>
      </dgm:t>
    </dgm:pt>
    <dgm:pt modelId="{4FB318BE-28D5-42C9-A384-ABEEDA6E9671}" type="pres">
      <dgm:prSet presAssocID="{9B14CD76-CA29-4F92-ADFC-A375E587C612}" presName="box" presStyleLbl="node1" presStyleIdx="0" presStyleCnt="3"/>
      <dgm:spPr/>
      <dgm:t>
        <a:bodyPr/>
        <a:lstStyle/>
        <a:p>
          <a:endParaRPr lang="en-US"/>
        </a:p>
      </dgm:t>
    </dgm:pt>
    <dgm:pt modelId="{35614128-E7F8-4596-8009-E4CAA6CC42EA}" type="pres">
      <dgm:prSet presAssocID="{9B14CD76-CA29-4F92-ADFC-A375E587C612}" presName="img" presStyleLbl="fgImgPlace1" presStyleIdx="0" presStyleCnt="3" custScaleX="63329"/>
      <dgm:spPr>
        <a:blipFill rotWithShape="1">
          <a:blip xmlns:r="http://schemas.openxmlformats.org/officeDocument/2006/relationships" r:embed="rId1"/>
          <a:stretch>
            <a:fillRect/>
          </a:stretch>
        </a:blipFill>
      </dgm:spPr>
      <dgm:t>
        <a:bodyPr/>
        <a:lstStyle/>
        <a:p>
          <a:endParaRPr lang="en-US"/>
        </a:p>
      </dgm:t>
    </dgm:pt>
    <dgm:pt modelId="{572E7256-88CD-45EB-952C-2558891037C9}" type="pres">
      <dgm:prSet presAssocID="{9B14CD76-CA29-4F92-ADFC-A375E587C612}" presName="text" presStyleLbl="node1" presStyleIdx="0" presStyleCnt="3">
        <dgm:presLayoutVars>
          <dgm:bulletEnabled val="1"/>
        </dgm:presLayoutVars>
      </dgm:prSet>
      <dgm:spPr/>
      <dgm:t>
        <a:bodyPr/>
        <a:lstStyle/>
        <a:p>
          <a:endParaRPr lang="en-US"/>
        </a:p>
      </dgm:t>
    </dgm:pt>
    <dgm:pt modelId="{3378AE8F-116C-49FA-B60B-FACEF3AA7380}" type="pres">
      <dgm:prSet presAssocID="{A0D901DD-838C-4C36-B442-0705DD1CBC17}" presName="spacer" presStyleCnt="0"/>
      <dgm:spPr/>
      <dgm:t>
        <a:bodyPr/>
        <a:lstStyle/>
        <a:p>
          <a:endParaRPr lang="en-US"/>
        </a:p>
      </dgm:t>
    </dgm:pt>
    <dgm:pt modelId="{650077F5-6055-4C92-A161-BDDB14E0B0B4}" type="pres">
      <dgm:prSet presAssocID="{D02C158F-CC6F-434E-AB18-FF4F81288DBD}" presName="comp" presStyleCnt="0"/>
      <dgm:spPr/>
      <dgm:t>
        <a:bodyPr/>
        <a:lstStyle/>
        <a:p>
          <a:endParaRPr lang="en-US"/>
        </a:p>
      </dgm:t>
    </dgm:pt>
    <dgm:pt modelId="{B11B933A-D0BE-4A30-95A9-6141F512563B}" type="pres">
      <dgm:prSet presAssocID="{D02C158F-CC6F-434E-AB18-FF4F81288DBD}" presName="box" presStyleLbl="node1" presStyleIdx="1" presStyleCnt="3"/>
      <dgm:spPr/>
      <dgm:t>
        <a:bodyPr/>
        <a:lstStyle/>
        <a:p>
          <a:endParaRPr lang="en-US"/>
        </a:p>
      </dgm:t>
    </dgm:pt>
    <dgm:pt modelId="{BF482661-668E-4178-9456-A6BCCEA6D078}" type="pres">
      <dgm:prSet presAssocID="{D02C158F-CC6F-434E-AB18-FF4F81288DBD}" presName="img" presStyleLbl="fgImgPlace1" presStyleIdx="1" presStyleCnt="3" custScaleX="62105"/>
      <dgm:spPr>
        <a:blipFill rotWithShape="1">
          <a:blip xmlns:r="http://schemas.openxmlformats.org/officeDocument/2006/relationships" r:embed="rId2"/>
          <a:stretch>
            <a:fillRect/>
          </a:stretch>
        </a:blipFill>
      </dgm:spPr>
      <dgm:t>
        <a:bodyPr/>
        <a:lstStyle/>
        <a:p>
          <a:endParaRPr lang="en-US"/>
        </a:p>
      </dgm:t>
    </dgm:pt>
    <dgm:pt modelId="{9E8210F6-7A18-49DD-8F30-01176F3C5E2D}" type="pres">
      <dgm:prSet presAssocID="{D02C158F-CC6F-434E-AB18-FF4F81288DBD}" presName="text" presStyleLbl="node1" presStyleIdx="1" presStyleCnt="3">
        <dgm:presLayoutVars>
          <dgm:bulletEnabled val="1"/>
        </dgm:presLayoutVars>
      </dgm:prSet>
      <dgm:spPr/>
      <dgm:t>
        <a:bodyPr/>
        <a:lstStyle/>
        <a:p>
          <a:endParaRPr lang="en-US"/>
        </a:p>
      </dgm:t>
    </dgm:pt>
    <dgm:pt modelId="{3C27AA0C-AA1C-4A53-B7A6-F58768C47CDD}" type="pres">
      <dgm:prSet presAssocID="{049D6AD2-92A0-4A80-B224-0BA688C733AD}" presName="spacer" presStyleCnt="0"/>
      <dgm:spPr/>
      <dgm:t>
        <a:bodyPr/>
        <a:lstStyle/>
        <a:p>
          <a:endParaRPr lang="en-US"/>
        </a:p>
      </dgm:t>
    </dgm:pt>
    <dgm:pt modelId="{A77A2377-9447-40A3-A393-C2B0328D394A}" type="pres">
      <dgm:prSet presAssocID="{2E46A036-6E89-4370-A80A-49040777BCFF}" presName="comp" presStyleCnt="0"/>
      <dgm:spPr/>
      <dgm:t>
        <a:bodyPr/>
        <a:lstStyle/>
        <a:p>
          <a:endParaRPr lang="en-US"/>
        </a:p>
      </dgm:t>
    </dgm:pt>
    <dgm:pt modelId="{C0858C98-25C2-4BA6-B3F5-CB92C1C6F134}" type="pres">
      <dgm:prSet presAssocID="{2E46A036-6E89-4370-A80A-49040777BCFF}" presName="box" presStyleLbl="node1" presStyleIdx="2" presStyleCnt="3" custLinFactNeighborY="-2841"/>
      <dgm:spPr/>
      <dgm:t>
        <a:bodyPr/>
        <a:lstStyle/>
        <a:p>
          <a:endParaRPr lang="en-US"/>
        </a:p>
      </dgm:t>
    </dgm:pt>
    <dgm:pt modelId="{58BF4B97-16BF-4AFD-9966-FF7E555F1F1C}" type="pres">
      <dgm:prSet presAssocID="{2E46A036-6E89-4370-A80A-49040777BCFF}" presName="img" presStyleLbl="fgImgPlace1" presStyleIdx="2" presStyleCnt="3" custScaleX="62105"/>
      <dgm:spPr>
        <a:blipFill rotWithShape="1">
          <a:blip xmlns:r="http://schemas.openxmlformats.org/officeDocument/2006/relationships" r:embed="rId3"/>
          <a:stretch>
            <a:fillRect/>
          </a:stretch>
        </a:blipFill>
      </dgm:spPr>
      <dgm:t>
        <a:bodyPr/>
        <a:lstStyle/>
        <a:p>
          <a:endParaRPr lang="en-US"/>
        </a:p>
      </dgm:t>
    </dgm:pt>
    <dgm:pt modelId="{BD62692B-2CE7-4029-9A62-E498F067A2B0}" type="pres">
      <dgm:prSet presAssocID="{2E46A036-6E89-4370-A80A-49040777BCFF}" presName="text" presStyleLbl="node1" presStyleIdx="2" presStyleCnt="3">
        <dgm:presLayoutVars>
          <dgm:bulletEnabled val="1"/>
        </dgm:presLayoutVars>
      </dgm:prSet>
      <dgm:spPr/>
      <dgm:t>
        <a:bodyPr/>
        <a:lstStyle/>
        <a:p>
          <a:endParaRPr lang="en-US"/>
        </a:p>
      </dgm:t>
    </dgm:pt>
  </dgm:ptLst>
  <dgm:cxnLst>
    <dgm:cxn modelId="{4846616E-CD7B-4937-875D-078E102577B1}" srcId="{3EAECC8B-7A5C-4D49-A899-513476F747CF}" destId="{9B14CD76-CA29-4F92-ADFC-A375E587C612}" srcOrd="0" destOrd="0" parTransId="{DB7780BB-FA2A-4107-974D-C7E284B3645B}" sibTransId="{A0D901DD-838C-4C36-B442-0705DD1CBC17}"/>
    <dgm:cxn modelId="{1086452B-B6C0-46CC-98F4-FA248F3169D2}" type="presOf" srcId="{D02C158F-CC6F-434E-AB18-FF4F81288DBD}" destId="{9E8210F6-7A18-49DD-8F30-01176F3C5E2D}" srcOrd="1" destOrd="0" presId="urn:microsoft.com/office/officeart/2005/8/layout/vList4"/>
    <dgm:cxn modelId="{7460366E-1D2A-494F-8879-2D980C98A4A1}" type="presOf" srcId="{3EAECC8B-7A5C-4D49-A899-513476F747CF}" destId="{DEA733A3-A492-479F-95E5-4D5B42FC2FC7}" srcOrd="0" destOrd="0" presId="urn:microsoft.com/office/officeart/2005/8/layout/vList4"/>
    <dgm:cxn modelId="{01450BD2-C6D3-4CA4-9E52-99B64617933B}" type="presOf" srcId="{D02C158F-CC6F-434E-AB18-FF4F81288DBD}" destId="{B11B933A-D0BE-4A30-95A9-6141F512563B}" srcOrd="0" destOrd="0" presId="urn:microsoft.com/office/officeart/2005/8/layout/vList4"/>
    <dgm:cxn modelId="{98C05076-2573-4484-884B-30307A8AA57F}" srcId="{3EAECC8B-7A5C-4D49-A899-513476F747CF}" destId="{D02C158F-CC6F-434E-AB18-FF4F81288DBD}" srcOrd="1" destOrd="0" parTransId="{B79DF063-C15B-4732-BC7A-7685D4669DB0}" sibTransId="{049D6AD2-92A0-4A80-B224-0BA688C733AD}"/>
    <dgm:cxn modelId="{4DF90909-1959-4C10-950F-17BE0A151A8C}" srcId="{3EAECC8B-7A5C-4D49-A899-513476F747CF}" destId="{2E46A036-6E89-4370-A80A-49040777BCFF}" srcOrd="2" destOrd="0" parTransId="{206F12D9-33B1-4E51-A3D3-E4498A125AE3}" sibTransId="{FCE66D25-C72B-4F7F-AF12-5C6E7647C8BF}"/>
    <dgm:cxn modelId="{033E645B-DA7C-42E5-A3DF-B8F78C0A678F}" type="presOf" srcId="{2E46A036-6E89-4370-A80A-49040777BCFF}" destId="{BD62692B-2CE7-4029-9A62-E498F067A2B0}" srcOrd="1" destOrd="0" presId="urn:microsoft.com/office/officeart/2005/8/layout/vList4"/>
    <dgm:cxn modelId="{0F4727F8-BFAF-447B-8FC8-09182C84D6FD}" type="presOf" srcId="{9B14CD76-CA29-4F92-ADFC-A375E587C612}" destId="{572E7256-88CD-45EB-952C-2558891037C9}" srcOrd="1" destOrd="0" presId="urn:microsoft.com/office/officeart/2005/8/layout/vList4"/>
    <dgm:cxn modelId="{1564D2B4-5EB7-4938-ABBD-B242754F118E}" type="presOf" srcId="{9B14CD76-CA29-4F92-ADFC-A375E587C612}" destId="{4FB318BE-28D5-42C9-A384-ABEEDA6E9671}" srcOrd="0" destOrd="0" presId="urn:microsoft.com/office/officeart/2005/8/layout/vList4"/>
    <dgm:cxn modelId="{0B377C18-E26A-42A4-9DE9-309B20596FD2}" type="presOf" srcId="{2E46A036-6E89-4370-A80A-49040777BCFF}" destId="{C0858C98-25C2-4BA6-B3F5-CB92C1C6F134}" srcOrd="0" destOrd="0" presId="urn:microsoft.com/office/officeart/2005/8/layout/vList4"/>
    <dgm:cxn modelId="{BEE6FC87-4F0B-412D-9C97-BBF2CD7AEA44}" type="presParOf" srcId="{DEA733A3-A492-479F-95E5-4D5B42FC2FC7}" destId="{937EF8AD-C4C9-4D00-89BB-FB19B2C5AA06}" srcOrd="0" destOrd="0" presId="urn:microsoft.com/office/officeart/2005/8/layout/vList4"/>
    <dgm:cxn modelId="{AFC518A3-F233-4EC3-920A-8811E3671532}" type="presParOf" srcId="{937EF8AD-C4C9-4D00-89BB-FB19B2C5AA06}" destId="{4FB318BE-28D5-42C9-A384-ABEEDA6E9671}" srcOrd="0" destOrd="0" presId="urn:microsoft.com/office/officeart/2005/8/layout/vList4"/>
    <dgm:cxn modelId="{28943EF8-3E4D-4DD2-9A48-167CFC7AFD8A}" type="presParOf" srcId="{937EF8AD-C4C9-4D00-89BB-FB19B2C5AA06}" destId="{35614128-E7F8-4596-8009-E4CAA6CC42EA}" srcOrd="1" destOrd="0" presId="urn:microsoft.com/office/officeart/2005/8/layout/vList4"/>
    <dgm:cxn modelId="{656AC2F2-70A5-4EB8-A2C4-A5DA03909251}" type="presParOf" srcId="{937EF8AD-C4C9-4D00-89BB-FB19B2C5AA06}" destId="{572E7256-88CD-45EB-952C-2558891037C9}" srcOrd="2" destOrd="0" presId="urn:microsoft.com/office/officeart/2005/8/layout/vList4"/>
    <dgm:cxn modelId="{91ADE64B-D936-4CFE-BD09-205A1676023E}" type="presParOf" srcId="{DEA733A3-A492-479F-95E5-4D5B42FC2FC7}" destId="{3378AE8F-116C-49FA-B60B-FACEF3AA7380}" srcOrd="1" destOrd="0" presId="urn:microsoft.com/office/officeart/2005/8/layout/vList4"/>
    <dgm:cxn modelId="{86C4075B-3698-4B76-B33C-6793E327B1C7}" type="presParOf" srcId="{DEA733A3-A492-479F-95E5-4D5B42FC2FC7}" destId="{650077F5-6055-4C92-A161-BDDB14E0B0B4}" srcOrd="2" destOrd="0" presId="urn:microsoft.com/office/officeart/2005/8/layout/vList4"/>
    <dgm:cxn modelId="{6532019F-11A6-46CD-BA60-423A9B2F5291}" type="presParOf" srcId="{650077F5-6055-4C92-A161-BDDB14E0B0B4}" destId="{B11B933A-D0BE-4A30-95A9-6141F512563B}" srcOrd="0" destOrd="0" presId="urn:microsoft.com/office/officeart/2005/8/layout/vList4"/>
    <dgm:cxn modelId="{8B1D3712-D04D-4BCB-8156-7917A2EE1ACD}" type="presParOf" srcId="{650077F5-6055-4C92-A161-BDDB14E0B0B4}" destId="{BF482661-668E-4178-9456-A6BCCEA6D078}" srcOrd="1" destOrd="0" presId="urn:microsoft.com/office/officeart/2005/8/layout/vList4"/>
    <dgm:cxn modelId="{4566D3FC-1CDB-4CB8-9E13-C3A3259934BA}" type="presParOf" srcId="{650077F5-6055-4C92-A161-BDDB14E0B0B4}" destId="{9E8210F6-7A18-49DD-8F30-01176F3C5E2D}" srcOrd="2" destOrd="0" presId="urn:microsoft.com/office/officeart/2005/8/layout/vList4"/>
    <dgm:cxn modelId="{0B96EF51-918D-4FEF-A512-D40E7AAB7079}" type="presParOf" srcId="{DEA733A3-A492-479F-95E5-4D5B42FC2FC7}" destId="{3C27AA0C-AA1C-4A53-B7A6-F58768C47CDD}" srcOrd="3" destOrd="0" presId="urn:microsoft.com/office/officeart/2005/8/layout/vList4"/>
    <dgm:cxn modelId="{922B48E4-8472-47BA-BCC0-041EC045F465}" type="presParOf" srcId="{DEA733A3-A492-479F-95E5-4D5B42FC2FC7}" destId="{A77A2377-9447-40A3-A393-C2B0328D394A}" srcOrd="4" destOrd="0" presId="urn:microsoft.com/office/officeart/2005/8/layout/vList4"/>
    <dgm:cxn modelId="{EC586520-71AA-47F8-99D6-A5BFB2DFDA89}" type="presParOf" srcId="{A77A2377-9447-40A3-A393-C2B0328D394A}" destId="{C0858C98-25C2-4BA6-B3F5-CB92C1C6F134}" srcOrd="0" destOrd="0" presId="urn:microsoft.com/office/officeart/2005/8/layout/vList4"/>
    <dgm:cxn modelId="{FDBC5F8B-033A-457C-BFEA-3245FE2A50D0}" type="presParOf" srcId="{A77A2377-9447-40A3-A393-C2B0328D394A}" destId="{58BF4B97-16BF-4AFD-9966-FF7E555F1F1C}" srcOrd="1" destOrd="0" presId="urn:microsoft.com/office/officeart/2005/8/layout/vList4"/>
    <dgm:cxn modelId="{E2D57F49-EB60-4F59-84A5-7ACA4638755A}" type="presParOf" srcId="{A77A2377-9447-40A3-A393-C2B0328D394A}" destId="{BD62692B-2CE7-4029-9A62-E498F067A2B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5E922-20F8-48B1-B2CC-2D73DCDA0542}" type="doc">
      <dgm:prSet loTypeId="urn:microsoft.com/office/officeart/2005/8/layout/pList2" loCatId="list" qsTypeId="urn:microsoft.com/office/officeart/2005/8/quickstyle/simple1" qsCatId="simple" csTypeId="urn:microsoft.com/office/officeart/2005/8/colors/colorful2" csCatId="colorful" phldr="1"/>
      <dgm:spPr/>
    </dgm:pt>
    <dgm:pt modelId="{D1CBAE55-2F39-44D3-B956-E318D6C95E81}">
      <dgm:prSet phldrT="[Text]" custT="1"/>
      <dgm:spPr/>
      <dgm:t>
        <a:bodyPr/>
        <a:lstStyle/>
        <a:p>
          <a:pPr algn="ctr"/>
          <a:r>
            <a:rPr lang="en-GB" sz="1800" b="1" dirty="0" smtClean="0">
              <a:latin typeface="Calibri" panose="020F0502020204030204" pitchFamily="34" charset="0"/>
              <a:ea typeface="Calibri" panose="020F0502020204030204" pitchFamily="34" charset="0"/>
              <a:cs typeface="Arial" panose="020B0604020202020204" pitchFamily="34" charset="0"/>
            </a:rPr>
            <a:t>Better Maintenance </a:t>
          </a:r>
        </a:p>
        <a:p>
          <a:pPr algn="just"/>
          <a:r>
            <a:rPr lang="en-GB" sz="1500" b="0" dirty="0" smtClean="0">
              <a:latin typeface="Calibri" panose="020F0502020204030204" pitchFamily="34" charset="0"/>
              <a:ea typeface="Calibri" panose="020F0502020204030204" pitchFamily="34" charset="0"/>
              <a:cs typeface="Arial" panose="020B0604020202020204" pitchFamily="34" charset="0"/>
            </a:rPr>
            <a:t>Improve the regularity and timeliness of preventative maintenance with automatic GPS tracking on vehicles. Know in advance when the servicing is due, to minimize downtime and unwanted breakdowns as well as to allow sufficient time to schedule substitute buses. Accurate mileage tracking also means better warranty recovery another cost saving. </a:t>
          </a:r>
          <a:endParaRPr lang="en-US" sz="1500" b="0" dirty="0">
            <a:latin typeface="Calibri" panose="020F0502020204030204" pitchFamily="34" charset="0"/>
            <a:ea typeface="Calibri" panose="020F0502020204030204" pitchFamily="34" charset="0"/>
            <a:cs typeface="Arial" panose="020B0604020202020204" pitchFamily="34" charset="0"/>
          </a:endParaRPr>
        </a:p>
      </dgm:t>
    </dgm:pt>
    <dgm:pt modelId="{4D8B8B28-611C-44F9-82D7-B58A300F7F0E}" type="parTrans" cxnId="{A4767FBE-39E2-485C-B991-22D151D3D406}">
      <dgm:prSet/>
      <dgm:spPr/>
      <dgm:t>
        <a:bodyPr/>
        <a:lstStyle/>
        <a:p>
          <a:endParaRPr lang="en-US"/>
        </a:p>
      </dgm:t>
    </dgm:pt>
    <dgm:pt modelId="{AD809869-9DF4-4C76-8A50-EAAFE06727D5}" type="sibTrans" cxnId="{A4767FBE-39E2-485C-B991-22D151D3D406}">
      <dgm:prSet/>
      <dgm:spPr/>
      <dgm:t>
        <a:bodyPr/>
        <a:lstStyle/>
        <a:p>
          <a:endParaRPr lang="en-US"/>
        </a:p>
      </dgm:t>
    </dgm:pt>
    <dgm:pt modelId="{CAC2C58B-EF32-4A20-960F-EEC9ED3BD52C}">
      <dgm:prSet phldrT="[Text]" custT="1"/>
      <dgm:spPr/>
      <dgm:t>
        <a:bodyPr/>
        <a:lstStyle/>
        <a:p>
          <a:pPr algn="ctr"/>
          <a:r>
            <a:rPr lang="en-GB" sz="1800" b="1" dirty="0" smtClean="0">
              <a:latin typeface="Calibri" panose="020F0502020204030204" pitchFamily="34" charset="0"/>
              <a:ea typeface="Calibri" panose="020F0502020204030204" pitchFamily="34" charset="0"/>
              <a:cs typeface="Arial" panose="020B0604020202020204" pitchFamily="34" charset="0"/>
            </a:rPr>
            <a:t>Environmental accountability</a:t>
          </a:r>
        </a:p>
        <a:p>
          <a:pPr algn="just"/>
          <a:r>
            <a:rPr lang="en-GB" sz="1500" b="0" dirty="0" smtClean="0">
              <a:latin typeface="Calibri" panose="020F0502020204030204" pitchFamily="34" charset="0"/>
              <a:ea typeface="Calibri" panose="020F0502020204030204" pitchFamily="34" charset="0"/>
              <a:cs typeface="Arial" panose="020B0604020202020204" pitchFamily="34" charset="0"/>
            </a:rPr>
            <a:t>Optimize routing and track engine idling to minimize the impact on the environment, trim pollutant emissions, and reduce your fleet's carbon footprint. Proudly report your 'green fleet' metrics to parents making your fleet more likely to be the vendor of choice. </a:t>
          </a:r>
          <a:endParaRPr lang="en-US" sz="1500" b="0" dirty="0">
            <a:latin typeface="Calibri" panose="020F0502020204030204" pitchFamily="34" charset="0"/>
            <a:ea typeface="Calibri" panose="020F0502020204030204" pitchFamily="34" charset="0"/>
            <a:cs typeface="Arial" panose="020B0604020202020204" pitchFamily="34" charset="0"/>
          </a:endParaRPr>
        </a:p>
      </dgm:t>
    </dgm:pt>
    <dgm:pt modelId="{EF0EC36B-11D2-4999-BBCC-696F26D3DB0F}" type="parTrans" cxnId="{04099D02-29F3-4F19-A8D5-EB2ACE700AB7}">
      <dgm:prSet/>
      <dgm:spPr/>
      <dgm:t>
        <a:bodyPr/>
        <a:lstStyle/>
        <a:p>
          <a:endParaRPr lang="en-US"/>
        </a:p>
      </dgm:t>
    </dgm:pt>
    <dgm:pt modelId="{9F595EE8-0C9A-4D56-8774-434EF05361CC}" type="sibTrans" cxnId="{04099D02-29F3-4F19-A8D5-EB2ACE700AB7}">
      <dgm:prSet/>
      <dgm:spPr/>
      <dgm:t>
        <a:bodyPr/>
        <a:lstStyle/>
        <a:p>
          <a:endParaRPr lang="en-US"/>
        </a:p>
      </dgm:t>
    </dgm:pt>
    <dgm:pt modelId="{8E9A7E43-E7B7-4B34-8E1C-AD2FC924E801}">
      <dgm:prSet phldrT="[Text]" custT="1"/>
      <dgm:spPr/>
      <dgm:t>
        <a:bodyPr/>
        <a:lstStyle/>
        <a:p>
          <a:pPr algn="ctr"/>
          <a:r>
            <a:rPr lang="en-GB" sz="1800" b="1" dirty="0" smtClean="0">
              <a:latin typeface="Calibri" panose="020F0502020204030204" pitchFamily="34" charset="0"/>
              <a:ea typeface="Calibri" panose="020F0502020204030204" pitchFamily="34" charset="0"/>
              <a:cs typeface="Arial" panose="020B0604020202020204" pitchFamily="34" charset="0"/>
            </a:rPr>
            <a:t>Tender successfully</a:t>
          </a:r>
        </a:p>
        <a:p>
          <a:pPr algn="just"/>
          <a:r>
            <a:rPr lang="en-GB" sz="1500" b="0" dirty="0" smtClean="0">
              <a:latin typeface="Calibri" panose="020F0502020204030204" pitchFamily="34" charset="0"/>
              <a:ea typeface="Calibri" panose="020F0502020204030204" pitchFamily="34" charset="0"/>
              <a:cs typeface="Arial" panose="020B0604020202020204" pitchFamily="34" charset="0"/>
            </a:rPr>
            <a:t>GPS tracking not only makes a fleet more profitable, it also benefits the students, parents and government agencies. By highlighting the benefits of real-time GPS tracking, school bus companies ensure a greater chance of winning the tender.</a:t>
          </a:r>
          <a:endParaRPr lang="en-US" sz="1500" dirty="0"/>
        </a:p>
      </dgm:t>
    </dgm:pt>
    <dgm:pt modelId="{6FB3EC5A-78FF-404E-AAFD-C2E0FDAFC24B}" type="parTrans" cxnId="{4A8171A7-04B3-4EC6-8127-9CA55A0F4B22}">
      <dgm:prSet/>
      <dgm:spPr/>
      <dgm:t>
        <a:bodyPr/>
        <a:lstStyle/>
        <a:p>
          <a:endParaRPr lang="en-US"/>
        </a:p>
      </dgm:t>
    </dgm:pt>
    <dgm:pt modelId="{4A90BC3A-C9BE-4A0E-AFCC-3B0C7799614A}" type="sibTrans" cxnId="{4A8171A7-04B3-4EC6-8127-9CA55A0F4B22}">
      <dgm:prSet/>
      <dgm:spPr/>
      <dgm:t>
        <a:bodyPr/>
        <a:lstStyle/>
        <a:p>
          <a:endParaRPr lang="en-US"/>
        </a:p>
      </dgm:t>
    </dgm:pt>
    <dgm:pt modelId="{FDBEFA38-48F4-4C03-8067-FF1E36417893}" type="pres">
      <dgm:prSet presAssocID="{1A65E922-20F8-48B1-B2CC-2D73DCDA0542}" presName="Name0" presStyleCnt="0">
        <dgm:presLayoutVars>
          <dgm:dir/>
          <dgm:resizeHandles val="exact"/>
        </dgm:presLayoutVars>
      </dgm:prSet>
      <dgm:spPr/>
    </dgm:pt>
    <dgm:pt modelId="{2D95B30D-889D-459D-B279-94FA61AA7366}" type="pres">
      <dgm:prSet presAssocID="{1A65E922-20F8-48B1-B2CC-2D73DCDA0542}" presName="bkgdShp" presStyleLbl="alignAccFollowNode1" presStyleIdx="0" presStyleCnt="1" custLinFactNeighborX="-487" custLinFactNeighborY="-19840"/>
      <dgm:spPr/>
    </dgm:pt>
    <dgm:pt modelId="{1D66A8A8-D952-406F-ADB8-6039C516CFA8}" type="pres">
      <dgm:prSet presAssocID="{1A65E922-20F8-48B1-B2CC-2D73DCDA0542}" presName="linComp" presStyleCnt="0"/>
      <dgm:spPr/>
    </dgm:pt>
    <dgm:pt modelId="{8F25CB01-C4F4-4DFE-AF37-C24EE8F89840}" type="pres">
      <dgm:prSet presAssocID="{D1CBAE55-2F39-44D3-B956-E318D6C95E81}" presName="compNode" presStyleCnt="0"/>
      <dgm:spPr/>
    </dgm:pt>
    <dgm:pt modelId="{921D71CB-E456-4949-93FA-4A75601B6697}" type="pres">
      <dgm:prSet presAssocID="{D1CBAE55-2F39-44D3-B956-E318D6C95E81}" presName="node" presStyleLbl="node1" presStyleIdx="0" presStyleCnt="3">
        <dgm:presLayoutVars>
          <dgm:bulletEnabled val="1"/>
        </dgm:presLayoutVars>
      </dgm:prSet>
      <dgm:spPr/>
      <dgm:t>
        <a:bodyPr/>
        <a:lstStyle/>
        <a:p>
          <a:endParaRPr lang="en-US"/>
        </a:p>
      </dgm:t>
    </dgm:pt>
    <dgm:pt modelId="{D665C768-86EC-4A51-8FF0-B4F3C67E0047}" type="pres">
      <dgm:prSet presAssocID="{D1CBAE55-2F39-44D3-B956-E318D6C95E81}" presName="invisiNode" presStyleLbl="node1" presStyleIdx="0" presStyleCnt="3"/>
      <dgm:spPr/>
    </dgm:pt>
    <dgm:pt modelId="{206ADC00-EC99-4C48-9E2D-D69658C045CB}" type="pres">
      <dgm:prSet presAssocID="{D1CBAE55-2F39-44D3-B956-E318D6C95E81}" presName="imagNode" presStyleLbl="fgImgPlace1" presStyleIdx="0" presStyleCnt="3"/>
      <dgm:spPr/>
    </dgm:pt>
    <dgm:pt modelId="{E2B7D5E5-2233-44BE-9336-8F21E7EFAD6E}" type="pres">
      <dgm:prSet presAssocID="{AD809869-9DF4-4C76-8A50-EAAFE06727D5}" presName="sibTrans" presStyleLbl="sibTrans2D1" presStyleIdx="0" presStyleCnt="0"/>
      <dgm:spPr/>
      <dgm:t>
        <a:bodyPr/>
        <a:lstStyle/>
        <a:p>
          <a:endParaRPr lang="en-US"/>
        </a:p>
      </dgm:t>
    </dgm:pt>
    <dgm:pt modelId="{B4E5D022-8A79-408D-BAEE-7C6175998A4A}" type="pres">
      <dgm:prSet presAssocID="{CAC2C58B-EF32-4A20-960F-EEC9ED3BD52C}" presName="compNode" presStyleCnt="0"/>
      <dgm:spPr/>
    </dgm:pt>
    <dgm:pt modelId="{C930F4CB-B61E-4A33-9B5D-6C59E85623BA}" type="pres">
      <dgm:prSet presAssocID="{CAC2C58B-EF32-4A20-960F-EEC9ED3BD52C}" presName="node" presStyleLbl="node1" presStyleIdx="1" presStyleCnt="3">
        <dgm:presLayoutVars>
          <dgm:bulletEnabled val="1"/>
        </dgm:presLayoutVars>
      </dgm:prSet>
      <dgm:spPr/>
      <dgm:t>
        <a:bodyPr/>
        <a:lstStyle/>
        <a:p>
          <a:endParaRPr lang="en-US"/>
        </a:p>
      </dgm:t>
    </dgm:pt>
    <dgm:pt modelId="{AE8B63EC-C584-4D3E-99EB-6BC4F9559C3B}" type="pres">
      <dgm:prSet presAssocID="{CAC2C58B-EF32-4A20-960F-EEC9ED3BD52C}" presName="invisiNode" presStyleLbl="node1" presStyleIdx="1" presStyleCnt="3"/>
      <dgm:spPr/>
    </dgm:pt>
    <dgm:pt modelId="{172BF69C-7539-444C-A109-0CCF83E6C0FD}" type="pres">
      <dgm:prSet presAssocID="{CAC2C58B-EF32-4A20-960F-EEC9ED3BD52C}" presName="imagNode" presStyleLbl="fgImgPlace1" presStyleIdx="1" presStyleCnt="3"/>
      <dgm:spPr/>
    </dgm:pt>
    <dgm:pt modelId="{C1016F88-6178-4134-8578-2BD398EC3C9A}" type="pres">
      <dgm:prSet presAssocID="{9F595EE8-0C9A-4D56-8774-434EF05361CC}" presName="sibTrans" presStyleLbl="sibTrans2D1" presStyleIdx="0" presStyleCnt="0"/>
      <dgm:spPr/>
      <dgm:t>
        <a:bodyPr/>
        <a:lstStyle/>
        <a:p>
          <a:endParaRPr lang="en-US"/>
        </a:p>
      </dgm:t>
    </dgm:pt>
    <dgm:pt modelId="{AC3ED346-5801-448F-BBCD-86B230F613D4}" type="pres">
      <dgm:prSet presAssocID="{8E9A7E43-E7B7-4B34-8E1C-AD2FC924E801}" presName="compNode" presStyleCnt="0"/>
      <dgm:spPr/>
    </dgm:pt>
    <dgm:pt modelId="{1CAAE2A6-17E3-4306-B9DE-DED11CB88D9B}" type="pres">
      <dgm:prSet presAssocID="{8E9A7E43-E7B7-4B34-8E1C-AD2FC924E801}" presName="node" presStyleLbl="node1" presStyleIdx="2" presStyleCnt="3">
        <dgm:presLayoutVars>
          <dgm:bulletEnabled val="1"/>
        </dgm:presLayoutVars>
      </dgm:prSet>
      <dgm:spPr/>
      <dgm:t>
        <a:bodyPr/>
        <a:lstStyle/>
        <a:p>
          <a:endParaRPr lang="en-US"/>
        </a:p>
      </dgm:t>
    </dgm:pt>
    <dgm:pt modelId="{087284EF-1687-4D36-BDD4-7E08D8395926}" type="pres">
      <dgm:prSet presAssocID="{8E9A7E43-E7B7-4B34-8E1C-AD2FC924E801}" presName="invisiNode" presStyleLbl="node1" presStyleIdx="2" presStyleCnt="3"/>
      <dgm:spPr/>
    </dgm:pt>
    <dgm:pt modelId="{5CCEEC1C-17AE-475E-98F2-1351F0C7295D}" type="pres">
      <dgm:prSet presAssocID="{8E9A7E43-E7B7-4B34-8E1C-AD2FC924E801}" presName="imagNode" presStyleLbl="fgImgPlace1" presStyleIdx="2" presStyleCnt="3"/>
      <dgm:spPr/>
    </dgm:pt>
  </dgm:ptLst>
  <dgm:cxnLst>
    <dgm:cxn modelId="{DEA95956-0114-42FE-AFE5-7B69936549DD}" type="presOf" srcId="{8E9A7E43-E7B7-4B34-8E1C-AD2FC924E801}" destId="{1CAAE2A6-17E3-4306-B9DE-DED11CB88D9B}" srcOrd="0" destOrd="0" presId="urn:microsoft.com/office/officeart/2005/8/layout/pList2"/>
    <dgm:cxn modelId="{2B977D2D-9AF9-4C74-8C90-123142373102}" type="presOf" srcId="{1A65E922-20F8-48B1-B2CC-2D73DCDA0542}" destId="{FDBEFA38-48F4-4C03-8067-FF1E36417893}" srcOrd="0" destOrd="0" presId="urn:microsoft.com/office/officeart/2005/8/layout/pList2"/>
    <dgm:cxn modelId="{CD07E010-B9B7-4A63-BCEA-0ADCB21A8E86}" type="presOf" srcId="{D1CBAE55-2F39-44D3-B956-E318D6C95E81}" destId="{921D71CB-E456-4949-93FA-4A75601B6697}" srcOrd="0" destOrd="0" presId="urn:microsoft.com/office/officeart/2005/8/layout/pList2"/>
    <dgm:cxn modelId="{265492F0-5DD8-4B30-ADFE-6C63625DAD8D}" type="presOf" srcId="{9F595EE8-0C9A-4D56-8774-434EF05361CC}" destId="{C1016F88-6178-4134-8578-2BD398EC3C9A}" srcOrd="0" destOrd="0" presId="urn:microsoft.com/office/officeart/2005/8/layout/pList2"/>
    <dgm:cxn modelId="{32F39916-7E8E-4F40-AFC7-BD7E1A959B0C}" type="presOf" srcId="{AD809869-9DF4-4C76-8A50-EAAFE06727D5}" destId="{E2B7D5E5-2233-44BE-9336-8F21E7EFAD6E}" srcOrd="0" destOrd="0" presId="urn:microsoft.com/office/officeart/2005/8/layout/pList2"/>
    <dgm:cxn modelId="{C6FE2F34-870C-4445-AE34-CE81401839AD}" type="presOf" srcId="{CAC2C58B-EF32-4A20-960F-EEC9ED3BD52C}" destId="{C930F4CB-B61E-4A33-9B5D-6C59E85623BA}" srcOrd="0" destOrd="0" presId="urn:microsoft.com/office/officeart/2005/8/layout/pList2"/>
    <dgm:cxn modelId="{04099D02-29F3-4F19-A8D5-EB2ACE700AB7}" srcId="{1A65E922-20F8-48B1-B2CC-2D73DCDA0542}" destId="{CAC2C58B-EF32-4A20-960F-EEC9ED3BD52C}" srcOrd="1" destOrd="0" parTransId="{EF0EC36B-11D2-4999-BBCC-696F26D3DB0F}" sibTransId="{9F595EE8-0C9A-4D56-8774-434EF05361CC}"/>
    <dgm:cxn modelId="{4A8171A7-04B3-4EC6-8127-9CA55A0F4B22}" srcId="{1A65E922-20F8-48B1-B2CC-2D73DCDA0542}" destId="{8E9A7E43-E7B7-4B34-8E1C-AD2FC924E801}" srcOrd="2" destOrd="0" parTransId="{6FB3EC5A-78FF-404E-AAFD-C2E0FDAFC24B}" sibTransId="{4A90BC3A-C9BE-4A0E-AFCC-3B0C7799614A}"/>
    <dgm:cxn modelId="{A4767FBE-39E2-485C-B991-22D151D3D406}" srcId="{1A65E922-20F8-48B1-B2CC-2D73DCDA0542}" destId="{D1CBAE55-2F39-44D3-B956-E318D6C95E81}" srcOrd="0" destOrd="0" parTransId="{4D8B8B28-611C-44F9-82D7-B58A300F7F0E}" sibTransId="{AD809869-9DF4-4C76-8A50-EAAFE06727D5}"/>
    <dgm:cxn modelId="{7088B988-F93D-4FEE-826F-ABA6F0611584}" type="presParOf" srcId="{FDBEFA38-48F4-4C03-8067-FF1E36417893}" destId="{2D95B30D-889D-459D-B279-94FA61AA7366}" srcOrd="0" destOrd="0" presId="urn:microsoft.com/office/officeart/2005/8/layout/pList2"/>
    <dgm:cxn modelId="{FFEE71B2-CA34-462B-AF55-F33905A4746B}" type="presParOf" srcId="{FDBEFA38-48F4-4C03-8067-FF1E36417893}" destId="{1D66A8A8-D952-406F-ADB8-6039C516CFA8}" srcOrd="1" destOrd="0" presId="urn:microsoft.com/office/officeart/2005/8/layout/pList2"/>
    <dgm:cxn modelId="{DAAD4F12-9929-46F8-9E1D-EDAEA0FC24A1}" type="presParOf" srcId="{1D66A8A8-D952-406F-ADB8-6039C516CFA8}" destId="{8F25CB01-C4F4-4DFE-AF37-C24EE8F89840}" srcOrd="0" destOrd="0" presId="urn:microsoft.com/office/officeart/2005/8/layout/pList2"/>
    <dgm:cxn modelId="{10B5F305-A0B6-47D2-BE75-6961693B6964}" type="presParOf" srcId="{8F25CB01-C4F4-4DFE-AF37-C24EE8F89840}" destId="{921D71CB-E456-4949-93FA-4A75601B6697}" srcOrd="0" destOrd="0" presId="urn:microsoft.com/office/officeart/2005/8/layout/pList2"/>
    <dgm:cxn modelId="{3AC8A980-BAD2-4D8A-919C-A3F2B8398135}" type="presParOf" srcId="{8F25CB01-C4F4-4DFE-AF37-C24EE8F89840}" destId="{D665C768-86EC-4A51-8FF0-B4F3C67E0047}" srcOrd="1" destOrd="0" presId="urn:microsoft.com/office/officeart/2005/8/layout/pList2"/>
    <dgm:cxn modelId="{CCF2FE5E-C7C6-4ED9-AD55-8BDC920781DD}" type="presParOf" srcId="{8F25CB01-C4F4-4DFE-AF37-C24EE8F89840}" destId="{206ADC00-EC99-4C48-9E2D-D69658C045CB}" srcOrd="2" destOrd="0" presId="urn:microsoft.com/office/officeart/2005/8/layout/pList2"/>
    <dgm:cxn modelId="{A3502A00-3AE9-45E4-AE59-42B73D71EFD3}" type="presParOf" srcId="{1D66A8A8-D952-406F-ADB8-6039C516CFA8}" destId="{E2B7D5E5-2233-44BE-9336-8F21E7EFAD6E}" srcOrd="1" destOrd="0" presId="urn:microsoft.com/office/officeart/2005/8/layout/pList2"/>
    <dgm:cxn modelId="{4F25732C-282C-4B68-867B-BD2BE642684B}" type="presParOf" srcId="{1D66A8A8-D952-406F-ADB8-6039C516CFA8}" destId="{B4E5D022-8A79-408D-BAEE-7C6175998A4A}" srcOrd="2" destOrd="0" presId="urn:microsoft.com/office/officeart/2005/8/layout/pList2"/>
    <dgm:cxn modelId="{16A16387-945A-40F8-9CAE-506F6CDB285E}" type="presParOf" srcId="{B4E5D022-8A79-408D-BAEE-7C6175998A4A}" destId="{C930F4CB-B61E-4A33-9B5D-6C59E85623BA}" srcOrd="0" destOrd="0" presId="urn:microsoft.com/office/officeart/2005/8/layout/pList2"/>
    <dgm:cxn modelId="{AE624499-928B-4602-9E50-A525B4A47173}" type="presParOf" srcId="{B4E5D022-8A79-408D-BAEE-7C6175998A4A}" destId="{AE8B63EC-C584-4D3E-99EB-6BC4F9559C3B}" srcOrd="1" destOrd="0" presId="urn:microsoft.com/office/officeart/2005/8/layout/pList2"/>
    <dgm:cxn modelId="{CC30B4E3-B2DC-4EF6-B549-F836F68D6830}" type="presParOf" srcId="{B4E5D022-8A79-408D-BAEE-7C6175998A4A}" destId="{172BF69C-7539-444C-A109-0CCF83E6C0FD}" srcOrd="2" destOrd="0" presId="urn:microsoft.com/office/officeart/2005/8/layout/pList2"/>
    <dgm:cxn modelId="{E2C613E2-36AA-49C5-B1F7-C8192AE97194}" type="presParOf" srcId="{1D66A8A8-D952-406F-ADB8-6039C516CFA8}" destId="{C1016F88-6178-4134-8578-2BD398EC3C9A}" srcOrd="3" destOrd="0" presId="urn:microsoft.com/office/officeart/2005/8/layout/pList2"/>
    <dgm:cxn modelId="{44C3F8C9-84FD-478B-BEBF-675F8F07B65A}" type="presParOf" srcId="{1D66A8A8-D952-406F-ADB8-6039C516CFA8}" destId="{AC3ED346-5801-448F-BBCD-86B230F613D4}" srcOrd="4" destOrd="0" presId="urn:microsoft.com/office/officeart/2005/8/layout/pList2"/>
    <dgm:cxn modelId="{EFB0887D-44C1-4C54-B7E6-37C5E553D7B0}" type="presParOf" srcId="{AC3ED346-5801-448F-BBCD-86B230F613D4}" destId="{1CAAE2A6-17E3-4306-B9DE-DED11CB88D9B}" srcOrd="0" destOrd="0" presId="urn:microsoft.com/office/officeart/2005/8/layout/pList2"/>
    <dgm:cxn modelId="{4668836D-E2B2-454C-9B8A-574F262C62AB}" type="presParOf" srcId="{AC3ED346-5801-448F-BBCD-86B230F613D4}" destId="{087284EF-1687-4D36-BDD4-7E08D8395926}" srcOrd="1" destOrd="0" presId="urn:microsoft.com/office/officeart/2005/8/layout/pList2"/>
    <dgm:cxn modelId="{5DA8BECB-CBD5-4E00-A001-3AD0B177DFB0}" type="presParOf" srcId="{AC3ED346-5801-448F-BBCD-86B230F613D4}" destId="{5CCEEC1C-17AE-475E-98F2-1351F0C7295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5B30D-889D-459D-B279-94FA61AA7366}">
      <dsp:nvSpPr>
        <dsp:cNvPr id="0" name=""/>
        <dsp:cNvSpPr/>
      </dsp:nvSpPr>
      <dsp:spPr>
        <a:xfrm>
          <a:off x="0" y="0"/>
          <a:ext cx="11011436" cy="2300809"/>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6ADC00-EC99-4C48-9E2D-D69658C045CB}">
      <dsp:nvSpPr>
        <dsp:cNvPr id="0" name=""/>
        <dsp:cNvSpPr/>
      </dsp:nvSpPr>
      <dsp:spPr>
        <a:xfrm>
          <a:off x="330343" y="306774"/>
          <a:ext cx="3234609" cy="1687260"/>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D71CB-E456-4949-93FA-4A75601B6697}">
      <dsp:nvSpPr>
        <dsp:cNvPr id="0" name=""/>
        <dsp:cNvSpPr/>
      </dsp:nvSpPr>
      <dsp:spPr>
        <a:xfrm rot="10800000">
          <a:off x="330343" y="2300809"/>
          <a:ext cx="3234609" cy="2812101"/>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b="1" kern="1200" dirty="0" smtClean="0">
              <a:latin typeface="Calibri" panose="020F0502020204030204" pitchFamily="34" charset="0"/>
              <a:ea typeface="Calibri" panose="020F0502020204030204" pitchFamily="34" charset="0"/>
              <a:cs typeface="Arial" panose="020B0604020202020204" pitchFamily="34" charset="0"/>
            </a:rPr>
            <a:t>Better Maintenance </a:t>
          </a:r>
        </a:p>
        <a:p>
          <a:pPr lvl="0" algn="just" defTabSz="800100">
            <a:lnSpc>
              <a:spcPct val="90000"/>
            </a:lnSpc>
            <a:spcBef>
              <a:spcPct val="0"/>
            </a:spcBef>
            <a:spcAft>
              <a:spcPct val="35000"/>
            </a:spcAft>
          </a:pPr>
          <a:r>
            <a:rPr lang="en-GB" sz="1500" b="0" kern="1200" dirty="0" smtClean="0">
              <a:latin typeface="Calibri" panose="020F0502020204030204" pitchFamily="34" charset="0"/>
              <a:ea typeface="Calibri" panose="020F0502020204030204" pitchFamily="34" charset="0"/>
              <a:cs typeface="Arial" panose="020B0604020202020204" pitchFamily="34" charset="0"/>
            </a:rPr>
            <a:t>Improve the regularity and timeliness of preventative maintenance with automatic GPS tracking on vehicles. Know in advance when the servicing is due, to minimize downtime and unwanted breakdowns as well as to allow sufficient time to schedule substitute buses. Accurate mileage tracking also means better warranty recovery another cost saving. </a:t>
          </a:r>
          <a:endParaRPr lang="en-US" sz="1500" b="0" kern="1200" dirty="0">
            <a:latin typeface="Calibri" panose="020F0502020204030204" pitchFamily="34" charset="0"/>
            <a:ea typeface="Calibri" panose="020F0502020204030204" pitchFamily="34" charset="0"/>
            <a:cs typeface="Arial" panose="020B0604020202020204" pitchFamily="34" charset="0"/>
          </a:endParaRPr>
        </a:p>
      </dsp:txBody>
      <dsp:txXfrm rot="10800000">
        <a:off x="416825" y="2300809"/>
        <a:ext cx="3061645" cy="2725619"/>
      </dsp:txXfrm>
    </dsp:sp>
    <dsp:sp modelId="{172BF69C-7539-444C-A109-0CCF83E6C0FD}">
      <dsp:nvSpPr>
        <dsp:cNvPr id="0" name=""/>
        <dsp:cNvSpPr/>
      </dsp:nvSpPr>
      <dsp:spPr>
        <a:xfrm>
          <a:off x="3888413" y="306774"/>
          <a:ext cx="3234609" cy="1687260"/>
        </a:xfrm>
        <a:prstGeom prst="roundRect">
          <a:avLst>
            <a:gd name="adj" fmla="val 10000"/>
          </a:avLst>
        </a:prstGeom>
        <a:solidFill>
          <a:schemeClr val="accent2">
            <a:tint val="50000"/>
            <a:hueOff val="-830455"/>
            <a:satOff val="-19789"/>
            <a:lumOff val="-16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0F4CB-B61E-4A33-9B5D-6C59E85623BA}">
      <dsp:nvSpPr>
        <dsp:cNvPr id="0" name=""/>
        <dsp:cNvSpPr/>
      </dsp:nvSpPr>
      <dsp:spPr>
        <a:xfrm rot="10800000">
          <a:off x="3888413" y="2300809"/>
          <a:ext cx="3234609" cy="2812101"/>
        </a:xfrm>
        <a:prstGeom prst="round2SameRect">
          <a:avLst>
            <a:gd name="adj1" fmla="val 10500"/>
            <a:gd name="adj2" fmla="val 0"/>
          </a:avLst>
        </a:prstGeom>
        <a:solidFill>
          <a:schemeClr val="accent2">
            <a:hueOff val="-814951"/>
            <a:satOff val="0"/>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b="1" kern="1200" dirty="0" smtClean="0">
              <a:latin typeface="Calibri" panose="020F0502020204030204" pitchFamily="34" charset="0"/>
              <a:ea typeface="Calibri" panose="020F0502020204030204" pitchFamily="34" charset="0"/>
              <a:cs typeface="Arial" panose="020B0604020202020204" pitchFamily="34" charset="0"/>
            </a:rPr>
            <a:t>Environmental accountability</a:t>
          </a:r>
        </a:p>
        <a:p>
          <a:pPr lvl="0" algn="just" defTabSz="800100">
            <a:lnSpc>
              <a:spcPct val="90000"/>
            </a:lnSpc>
            <a:spcBef>
              <a:spcPct val="0"/>
            </a:spcBef>
            <a:spcAft>
              <a:spcPct val="35000"/>
            </a:spcAft>
          </a:pPr>
          <a:r>
            <a:rPr lang="en-GB" sz="1500" b="0" kern="1200" dirty="0" smtClean="0">
              <a:latin typeface="Calibri" panose="020F0502020204030204" pitchFamily="34" charset="0"/>
              <a:ea typeface="Calibri" panose="020F0502020204030204" pitchFamily="34" charset="0"/>
              <a:cs typeface="Arial" panose="020B0604020202020204" pitchFamily="34" charset="0"/>
            </a:rPr>
            <a:t>Optimize routing and track engine idling to minimize the impact on the environment, trim pollutant emissions, and reduce your fleet's carbon footprint. Proudly report your 'green fleet' metrics to parents making your fleet more likely to be the vendor of choice. </a:t>
          </a:r>
          <a:endParaRPr lang="en-US" sz="1500" b="0" kern="1200" dirty="0">
            <a:latin typeface="Calibri" panose="020F0502020204030204" pitchFamily="34" charset="0"/>
            <a:ea typeface="Calibri" panose="020F0502020204030204" pitchFamily="34" charset="0"/>
            <a:cs typeface="Arial" panose="020B0604020202020204" pitchFamily="34" charset="0"/>
          </a:endParaRPr>
        </a:p>
      </dsp:txBody>
      <dsp:txXfrm rot="10800000">
        <a:off x="3974895" y="2300809"/>
        <a:ext cx="3061645" cy="2725619"/>
      </dsp:txXfrm>
    </dsp:sp>
    <dsp:sp modelId="{5CCEEC1C-17AE-475E-98F2-1351F0C7295D}">
      <dsp:nvSpPr>
        <dsp:cNvPr id="0" name=""/>
        <dsp:cNvSpPr/>
      </dsp:nvSpPr>
      <dsp:spPr>
        <a:xfrm>
          <a:off x="7446483" y="306774"/>
          <a:ext cx="3234609" cy="1687260"/>
        </a:xfrm>
        <a:prstGeom prst="roundRect">
          <a:avLst>
            <a:gd name="adj" fmla="val 10000"/>
          </a:avLst>
        </a:prstGeom>
        <a:solidFill>
          <a:schemeClr val="accent2">
            <a:tint val="50000"/>
            <a:hueOff val="-1660910"/>
            <a:satOff val="-39579"/>
            <a:lumOff val="-3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AAE2A6-17E3-4306-B9DE-DED11CB88D9B}">
      <dsp:nvSpPr>
        <dsp:cNvPr id="0" name=""/>
        <dsp:cNvSpPr/>
      </dsp:nvSpPr>
      <dsp:spPr>
        <a:xfrm rot="10800000">
          <a:off x="7446483" y="2300809"/>
          <a:ext cx="3234609" cy="2812101"/>
        </a:xfrm>
        <a:prstGeom prst="round2SameRect">
          <a:avLst>
            <a:gd name="adj1" fmla="val 10500"/>
            <a:gd name="adj2" fmla="val 0"/>
          </a:avLst>
        </a:prstGeom>
        <a:solidFill>
          <a:schemeClr val="accent2">
            <a:hueOff val="-1629902"/>
            <a:satOff val="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GB" sz="1800" b="1" kern="1200" dirty="0" smtClean="0">
              <a:latin typeface="Calibri" panose="020F0502020204030204" pitchFamily="34" charset="0"/>
              <a:ea typeface="Calibri" panose="020F0502020204030204" pitchFamily="34" charset="0"/>
              <a:cs typeface="Arial" panose="020B0604020202020204" pitchFamily="34" charset="0"/>
            </a:rPr>
            <a:t>Tender successfully</a:t>
          </a:r>
        </a:p>
        <a:p>
          <a:pPr lvl="0" algn="just" defTabSz="800100">
            <a:lnSpc>
              <a:spcPct val="90000"/>
            </a:lnSpc>
            <a:spcBef>
              <a:spcPct val="0"/>
            </a:spcBef>
            <a:spcAft>
              <a:spcPct val="35000"/>
            </a:spcAft>
          </a:pPr>
          <a:r>
            <a:rPr lang="en-GB" sz="1500" b="0" kern="1200" dirty="0" smtClean="0">
              <a:latin typeface="Calibri" panose="020F0502020204030204" pitchFamily="34" charset="0"/>
              <a:ea typeface="Calibri" panose="020F0502020204030204" pitchFamily="34" charset="0"/>
              <a:cs typeface="Arial" panose="020B0604020202020204" pitchFamily="34" charset="0"/>
            </a:rPr>
            <a:t>GPS tracking not only makes a fleet more profitable, it also benefits the students, parents and government agencies. By highlighting the benefits of real-time GPS tracking, school bus companies ensure a greater chance of winning the tender.</a:t>
          </a:r>
          <a:endParaRPr lang="en-US" sz="1500" kern="1200" dirty="0"/>
        </a:p>
      </dsp:txBody>
      <dsp:txXfrm rot="10800000">
        <a:off x="7532965" y="2300809"/>
        <a:ext cx="3061645" cy="272561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C970DB-8EE6-4E5B-9CBE-4CA39D1A6EC2}" type="datetimeFigureOut">
              <a:rPr lang="en-US" smtClean="0"/>
              <a:t>29-Apr-15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0" y="-638"/>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2171700" y="2386584"/>
            <a:ext cx="9175668" cy="2852928"/>
          </a:xfrm>
        </p:spPr>
        <p:txBody>
          <a:bodyPr anchor="b"/>
          <a:lstStyle>
            <a:lvl1pPr algn="l">
              <a:defRPr sz="6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71700" y="5296060"/>
            <a:ext cx="9175668" cy="1561622"/>
          </a:xfrm>
        </p:spPr>
        <p:txBody>
          <a:bodyPr/>
          <a:lstStyle>
            <a:lvl1pPr marL="0" indent="0" algn="l">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BECBBC-B5FD-4F11-9AC2-5AED2BF7CA3D}" type="slidenum">
              <a:rPr lang="en-US" smtClean="0"/>
              <a:pPr/>
              <a:t>‹#›</a:t>
            </a:fld>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293811373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a:off x="-1" y="-2971"/>
            <a:ext cx="12192001" cy="6866062"/>
            <a:chOff x="-1" y="-2971"/>
            <a:chExt cx="12192001" cy="6866062"/>
          </a:xfrm>
        </p:grpSpPr>
        <p:sp>
          <p:nvSpPr>
            <p:cNvPr id="14"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Rectangle 19"/>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abstract background design"/>
          <p:cNvGrpSpPr/>
          <p:nvPr userDrawn="1"/>
        </p:nvGrpSpPr>
        <p:grpSpPr>
          <a:xfrm>
            <a:off x="-1366" y="-4114"/>
            <a:ext cx="5035003" cy="6865834"/>
            <a:chOff x="-1366" y="-4114"/>
            <a:chExt cx="5035003" cy="6865834"/>
          </a:xfrm>
        </p:grpSpPr>
        <p:sp>
          <p:nvSpPr>
            <p:cNvPr id="9"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1480" y="457200"/>
            <a:ext cx="3483864"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0"/>
            <a:ext cx="6172200" cy="5713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11480" y="2514184"/>
            <a:ext cx="3703320" cy="3658016"/>
          </a:xfrm>
        </p:spPr>
        <p:txBody>
          <a:bodyPr>
            <a:normAutofit/>
          </a:bodyPr>
          <a:lstStyle>
            <a:lvl1pPr marL="0" indent="0">
              <a:buNone/>
              <a:defRPr sz="14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834783857"/>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smtClean="0"/>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smtClean="0"/>
              <a:t>Slide Title</a:t>
            </a:r>
            <a:endParaRPr lang="en-US" dirty="0"/>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439859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59524429"/>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16135478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8963037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b="1"/>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57140705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chemeClr val="accent1"/>
            </a:gs>
            <a:gs pos="0">
              <a:schemeClr val="accent3"/>
            </a:gs>
          </a:gsLst>
          <a:lin ang="198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flipH="1">
            <a:off x="-1" y="0"/>
            <a:ext cx="12192001" cy="6858639"/>
            <a:chOff x="-1" y="-1"/>
            <a:chExt cx="12192001" cy="6858639"/>
          </a:xfrm>
        </p:grpSpPr>
        <p:sp>
          <p:nvSpPr>
            <p:cNvPr id="15"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descr="abstract background design"/>
          <p:cNvGrpSpPr/>
          <p:nvPr userDrawn="1"/>
        </p:nvGrpSpPr>
        <p:grpSpPr>
          <a:xfrm flipH="1">
            <a:off x="0" y="-638"/>
            <a:ext cx="12201526" cy="6858638"/>
            <a:chOff x="0" y="618575"/>
            <a:chExt cx="12201526" cy="6858638"/>
          </a:xfrm>
        </p:grpSpPr>
        <p:sp>
          <p:nvSpPr>
            <p:cNvPr id="20" name="Rectangle 19"/>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15"/>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171700" y="2384364"/>
            <a:ext cx="9175668" cy="2852737"/>
          </a:xfrm>
        </p:spPr>
        <p:txBody>
          <a:bodyPr anchor="b"/>
          <a:lstStyle>
            <a:lvl1pPr>
              <a:defRPr sz="6000">
                <a:solidFill>
                  <a:schemeClr val="tx2"/>
                </a:solidFill>
              </a:defRPr>
            </a:lvl1pPr>
          </a:lstStyle>
          <a:p>
            <a:r>
              <a:rPr lang="en-US" smtClean="0"/>
              <a:t>Click to edit Master title style</a:t>
            </a:r>
            <a:endParaRPr lang="en-US" dirty="0"/>
          </a:p>
        </p:txBody>
      </p:sp>
      <p:sp>
        <p:nvSpPr>
          <p:cNvPr id="23" name="Rectangle 22"/>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171700" y="5620215"/>
            <a:ext cx="9175668" cy="1237467"/>
          </a:xfrm>
        </p:spPr>
        <p:txBody>
          <a:bodyPr/>
          <a:lstStyle>
            <a:lvl1pPr marL="0" indent="0">
              <a:buNone/>
              <a:defRPr sz="2400" b="0">
                <a:solidFill>
                  <a:schemeClr val="bg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0FFEE5F-65BB-4268-AC17-D19CED90FB82}" type="datetimeFigureOut">
              <a:rPr lang="en-US" smtClean="0"/>
              <a:pPr/>
              <a:t>29-Apr-15</a:t>
            </a:fld>
            <a:endParaRPr lang="en-US" dirty="0"/>
          </a:p>
        </p:txBody>
      </p:sp>
      <p:sp>
        <p:nvSpPr>
          <p:cNvPr id="5" name="Footer Placeholder 4"/>
          <p:cNvSpPr>
            <a:spLocks noGrp="1"/>
          </p:cNvSpPr>
          <p:nvPr>
            <p:ph type="ftr" sz="quarter" idx="11"/>
          </p:nvPr>
        </p:nvSpPr>
        <p:spPr>
          <a:xfrm rot="5400000">
            <a:off x="10208348" y="3345599"/>
            <a:ext cx="3417882" cy="365125"/>
          </a:xfrm>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pic>
        <p:nvPicPr>
          <p:cNvPr id="25" name="Picture 24"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164771865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136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30291542"/>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90687"/>
            <a:ext cx="5157787"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90687"/>
            <a:ext cx="5183188"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100071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99515513"/>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67413114"/>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abstract background design"/>
          <p:cNvGrpSpPr/>
          <p:nvPr userDrawn="1"/>
        </p:nvGrpSpPr>
        <p:grpSpPr>
          <a:xfrm>
            <a:off x="-1366" y="-4114"/>
            <a:ext cx="5035003" cy="6865834"/>
            <a:chOff x="-1366" y="-4114"/>
            <a:chExt cx="5035003" cy="6865834"/>
          </a:xfrm>
        </p:grpSpPr>
        <p:sp>
          <p:nvSpPr>
            <p:cNvPr id="16"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4054" y="457200"/>
            <a:ext cx="3482317"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457200"/>
            <a:ext cx="6172200" cy="571335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4055" y="2514183"/>
            <a:ext cx="3703320" cy="3658015"/>
          </a:xfrm>
        </p:spPr>
        <p:txBody>
          <a:bodyPr/>
          <a:lstStyle>
            <a:lvl1pPr marL="0" indent="0">
              <a:buNone/>
              <a:defRPr sz="16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29-Apr-15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090543143"/>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bg2"/>
            </a:gs>
            <a:gs pos="0">
              <a:schemeClr val="bg1">
                <a:lumMod val="85000"/>
                <a:alpha val="50000"/>
              </a:schemeClr>
            </a:gs>
          </a:gsLst>
          <a:lin ang="5400000" scaled="0"/>
        </a:gradFill>
        <a:effectLst/>
      </p:bgPr>
    </p:bg>
    <p:spTree>
      <p:nvGrpSpPr>
        <p:cNvPr id="1" name=""/>
        <p:cNvGrpSpPr/>
        <p:nvPr/>
      </p:nvGrpSpPr>
      <p:grpSpPr>
        <a:xfrm>
          <a:off x="0" y="0"/>
          <a:ext cx="0" cy="0"/>
          <a:chOff x="0" y="0"/>
          <a:chExt cx="0" cy="0"/>
        </a:xfrm>
      </p:grpSpPr>
      <p:grpSp>
        <p:nvGrpSpPr>
          <p:cNvPr id="1039" name="Group 1038"/>
          <p:cNvGrpSpPr/>
          <p:nvPr userDrawn="1"/>
        </p:nvGrpSpPr>
        <p:grpSpPr>
          <a:xfrm>
            <a:off x="-1" y="-2971"/>
            <a:ext cx="12192001" cy="6866062"/>
            <a:chOff x="-1" y="-2971"/>
            <a:chExt cx="12192001" cy="6866062"/>
          </a:xfrm>
        </p:grpSpPr>
        <p:sp>
          <p:nvSpPr>
            <p:cNvPr id="1028"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4"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38" name="Rectangle 1037"/>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1" name="Rectangle 1040" descr="background shape"/>
          <p:cNvSpPr/>
          <p:nvPr userDrawn="1"/>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Date Placeholder 3"/>
          <p:cNvSpPr>
            <a:spLocks noGrp="1"/>
          </p:cNvSpPr>
          <p:nvPr>
            <p:ph type="dt" sz="half" idx="2"/>
          </p:nvPr>
        </p:nvSpPr>
        <p:spPr>
          <a:xfrm rot="5400000">
            <a:off x="11235763" y="843711"/>
            <a:ext cx="1328829"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fld id="{90FFEE5F-65BB-4268-AC17-D19CED90FB82}" type="datetimeFigureOut">
              <a:rPr lang="en-US" smtClean="0"/>
              <a:pPr/>
              <a:t>29-Apr-15</a:t>
            </a:fld>
            <a:endParaRPr lang="en-US" dirty="0"/>
          </a:p>
        </p:txBody>
      </p:sp>
      <p:sp>
        <p:nvSpPr>
          <p:cNvPr id="5" name="Footer Placeholder 4"/>
          <p:cNvSpPr>
            <a:spLocks noGrp="1"/>
          </p:cNvSpPr>
          <p:nvPr>
            <p:ph type="ftr" sz="quarter" idx="3"/>
          </p:nvPr>
        </p:nvSpPr>
        <p:spPr>
          <a:xfrm rot="5400000">
            <a:off x="9741620" y="3812327"/>
            <a:ext cx="4351338"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1118350" y="6370474"/>
            <a:ext cx="981502" cy="365125"/>
          </a:xfrm>
          <a:prstGeom prst="rect">
            <a:avLst/>
          </a:prstGeom>
        </p:spPr>
        <p:txBody>
          <a:bodyPr vert="horz" lIns="91440" tIns="45720" rIns="91440" bIns="45720" rtlCol="0" anchor="ctr"/>
          <a:lstStyle>
            <a:lvl1pPr algn="r">
              <a:defRPr sz="2000">
                <a:solidFill>
                  <a:schemeClr val="bg2"/>
                </a:solidFill>
                <a:latin typeface="Segoe UI" panose="020B0502040204020203" pitchFamily="34" charset="0"/>
                <a:cs typeface="Segoe UI" panose="020B0502040204020203" pitchFamily="34" charset="0"/>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39507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58" r:id="rId12"/>
    <p:sldLayoutId id="2147483659" r:id="rId13"/>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Segoe UI" panose="020B0502040204020203" pitchFamily="34" charset="0"/>
        </a:defRPr>
      </a:lvl1pPr>
    </p:titleStyle>
    <p:body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1" kern="1200">
          <a:solidFill>
            <a:schemeClr val="tx1">
              <a:lumMod val="75000"/>
              <a:lumOff val="25000"/>
            </a:schemeClr>
          </a:solidFill>
          <a:latin typeface="+mn-lt"/>
          <a:ea typeface="+mn-ea"/>
          <a:cs typeface="Segoe UI" panose="020B0502040204020203" pitchFamily="34" charset="0"/>
        </a:defRPr>
      </a:lvl1pPr>
      <a:lvl2pPr marL="233363"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2200" kern="1200">
          <a:solidFill>
            <a:schemeClr val="tx1">
              <a:lumMod val="50000"/>
              <a:lumOff val="50000"/>
            </a:schemeClr>
          </a:solidFill>
          <a:latin typeface="+mn-lt"/>
          <a:ea typeface="+mn-ea"/>
          <a:cs typeface="Segoe UI" panose="020B0502040204020203" pitchFamily="34" charset="0"/>
        </a:defRPr>
      </a:lvl2pPr>
      <a:lvl3pPr marL="687388"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2000" kern="1200">
          <a:solidFill>
            <a:schemeClr val="tx1">
              <a:lumMod val="50000"/>
              <a:lumOff val="50000"/>
            </a:schemeClr>
          </a:solidFill>
          <a:latin typeface="+mn-lt"/>
          <a:ea typeface="+mn-ea"/>
          <a:cs typeface="Segoe UI" panose="020B0502040204020203" pitchFamily="34" charset="0"/>
        </a:defRPr>
      </a:lvl3pPr>
      <a:lvl4pPr marL="9144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4pPr>
      <a:lvl5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950" t="16029" r="3101" b="6705"/>
          <a:stretch/>
        </p:blipFill>
        <p:spPr>
          <a:xfrm>
            <a:off x="7196190" y="6608"/>
            <a:ext cx="4995810" cy="4537257"/>
          </a:xfrm>
          <a:prstGeom prst="ellipse">
            <a:avLst/>
          </a:prstGeom>
          <a:ln>
            <a:noFill/>
          </a:ln>
          <a:effectLst>
            <a:softEdge rad="112500"/>
          </a:effectLst>
        </p:spPr>
      </p:pic>
      <p:sp>
        <p:nvSpPr>
          <p:cNvPr id="3" name="Subtitle 2"/>
          <p:cNvSpPr>
            <a:spLocks noGrp="1"/>
          </p:cNvSpPr>
          <p:nvPr>
            <p:ph type="subTitle" idx="1"/>
          </p:nvPr>
        </p:nvSpPr>
        <p:spPr>
          <a:xfrm>
            <a:off x="2314232" y="4890664"/>
            <a:ext cx="9175668" cy="361611"/>
          </a:xfrm>
        </p:spPr>
        <p:txBody>
          <a:bodyPr>
            <a:normAutofit fontScale="92500" lnSpcReduction="10000"/>
          </a:bodyPr>
          <a:lstStyle/>
          <a:p>
            <a:r>
              <a:rPr lang="en-US" dirty="0" smtClean="0">
                <a:solidFill>
                  <a:srgbClr val="FFFF00"/>
                </a:solidFill>
              </a:rPr>
              <a:t>Safe Secured and Verified Transportation of Students</a:t>
            </a:r>
            <a:endParaRPr lang="en-US" dirty="0">
              <a:solidFill>
                <a:srgbClr val="FFFF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84" r="65321"/>
          <a:stretch/>
        </p:blipFill>
        <p:spPr>
          <a:xfrm>
            <a:off x="1038358" y="4162267"/>
            <a:ext cx="1133342" cy="1818406"/>
          </a:xfrm>
          <a:prstGeom prst="rect">
            <a:avLst/>
          </a:prstGeom>
        </p:spPr>
      </p:pic>
      <p:sp>
        <p:nvSpPr>
          <p:cNvPr id="7" name="Title 1"/>
          <p:cNvSpPr txBox="1">
            <a:spLocks/>
          </p:cNvSpPr>
          <p:nvPr/>
        </p:nvSpPr>
        <p:spPr>
          <a:xfrm>
            <a:off x="0" y="441435"/>
            <a:ext cx="7803931" cy="2822027"/>
          </a:xfrm>
          <a:prstGeom prst="rect">
            <a:avLst/>
          </a:prstGeom>
          <a:effectLst>
            <a:outerShdw blurRad="50800" dist="38100" dir="2700000" algn="tl" rotWithShape="0">
              <a:prstClr val="black">
                <a:alpha val="22000"/>
              </a:prstClr>
            </a:outerShdw>
          </a:effectLst>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2"/>
                </a:solidFill>
                <a:latin typeface="+mj-lt"/>
                <a:ea typeface="+mj-ea"/>
                <a:cs typeface="Segoe UI" panose="020B0502040204020203" pitchFamily="34" charset="0"/>
              </a:defRPr>
            </a:lvl1pPr>
          </a:lstStyle>
          <a:p>
            <a:r>
              <a:rPr lang="en-US" sz="4800" b="1" dirty="0" smtClean="0"/>
              <a:t>TRACER- MY SAFE TRAVEL</a:t>
            </a:r>
            <a:br>
              <a:rPr lang="en-US" sz="4800" b="1" dirty="0" smtClean="0"/>
            </a:br>
            <a:endParaRPr lang="en-US" sz="4800" b="1" dirty="0"/>
          </a:p>
        </p:txBody>
      </p:sp>
    </p:spTree>
    <p:extLst>
      <p:ext uri="{BB962C8B-B14F-4D97-AF65-F5344CB8AC3E}">
        <p14:creationId xmlns:p14="http://schemas.microsoft.com/office/powerpoint/2010/main" val="333360597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459"/>
            <a:ext cx="10515600" cy="995229"/>
          </a:xfrm>
        </p:spPr>
        <p:txBody>
          <a:bodyPr>
            <a:noAutofit/>
          </a:bodyPr>
          <a:lstStyle/>
          <a:p>
            <a:r>
              <a:rPr lang="en-US" sz="3600" b="1" dirty="0">
                <a:solidFill>
                  <a:schemeClr val="tx1"/>
                </a:solidFill>
              </a:rPr>
              <a:t>School Bus Tracking and Student Attendance </a:t>
            </a:r>
            <a:r>
              <a:rPr lang="en-US" sz="3600" b="1" dirty="0" smtClean="0">
                <a:solidFill>
                  <a:schemeClr val="tx1"/>
                </a:solidFill>
              </a:rPr>
              <a:t>System</a:t>
            </a:r>
            <a:r>
              <a:rPr lang="en-US" sz="3600" dirty="0">
                <a:solidFill>
                  <a:schemeClr val="tx1"/>
                </a:solidFill>
              </a:rPr>
              <a:t/>
            </a:r>
            <a:br>
              <a:rPr lang="en-US" sz="3600"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838200" y="1690688"/>
            <a:ext cx="10515600" cy="4351338"/>
          </a:xfrm>
        </p:spPr>
        <p:txBody>
          <a:bodyPr>
            <a:normAutofit/>
          </a:bodyPr>
          <a:lstStyle/>
          <a:p>
            <a:pPr>
              <a:lnSpc>
                <a:spcPct val="150000"/>
              </a:lnSpc>
              <a:spcBef>
                <a:spcPts val="0"/>
              </a:spcBef>
            </a:pPr>
            <a:r>
              <a:rPr lang="en-GB" dirty="0" smtClean="0">
                <a:solidFill>
                  <a:srgbClr val="FFC000"/>
                </a:solidFill>
                <a:latin typeface="Calibri" panose="020F0502020204030204" pitchFamily="34" charset="0"/>
                <a:ea typeface="Calibri" panose="020F0502020204030204" pitchFamily="34" charset="0"/>
                <a:cs typeface="Arial" panose="020B0604020202020204" pitchFamily="34" charset="0"/>
              </a:rPr>
              <a:t>My Safe Travel </a:t>
            </a:r>
            <a:r>
              <a:rPr lang="en-GB" sz="2200" b="0" dirty="0">
                <a:latin typeface="Calibri" panose="020F0502020204030204" pitchFamily="34" charset="0"/>
                <a:ea typeface="Calibri" panose="020F0502020204030204" pitchFamily="34" charset="0"/>
                <a:cs typeface="Arial" panose="020B0604020202020204" pitchFamily="34" charset="0"/>
              </a:rPr>
              <a:t>can help you make your student transport safer using latest technologies.</a:t>
            </a:r>
            <a:r>
              <a:rPr lang="en-GB" sz="2200" b="0" dirty="0">
                <a:latin typeface="Calibri" panose="020F0502020204030204" pitchFamily="34" charset="0"/>
                <a:ea typeface="Calibri" panose="020F0502020204030204" pitchFamily="34" charset="0"/>
                <a:cs typeface="Times New Roman" panose="02020603050405020304" pitchFamily="18" charset="0"/>
              </a:rPr>
              <a:t> </a:t>
            </a:r>
            <a:r>
              <a:rPr lang="en-GB" sz="2200" b="0" dirty="0">
                <a:latin typeface="Calibri" panose="020F0502020204030204" pitchFamily="34" charset="0"/>
                <a:ea typeface="Calibri" panose="020F0502020204030204" pitchFamily="34" charset="0"/>
                <a:cs typeface="Arial" panose="020B0604020202020204" pitchFamily="34" charset="0"/>
              </a:rPr>
              <a:t>We understand that the Schools are under constant pressure to provide a safe, reliable service to the students and their parents and also to raise profits for the fleet owners. </a:t>
            </a: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n-GB" dirty="0">
                <a:latin typeface="Calibri" panose="020F0502020204030204" pitchFamily="34"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n-GB" dirty="0" smtClean="0">
                <a:solidFill>
                  <a:srgbClr val="FFC000"/>
                </a:solidFill>
                <a:latin typeface="Calibri" panose="020F0502020204030204" pitchFamily="34" charset="0"/>
                <a:ea typeface="Calibri" panose="020F0502020204030204" pitchFamily="34" charset="0"/>
                <a:cs typeface="Arial" panose="020B0604020202020204" pitchFamily="34" charset="0"/>
              </a:rPr>
              <a:t>My Safe Travel</a:t>
            </a:r>
            <a:r>
              <a:rPr lang="en-GB" dirty="0" smtClean="0">
                <a:latin typeface="Calibri" panose="020F0502020204030204" pitchFamily="34" charset="0"/>
                <a:ea typeface="Calibri" panose="020F0502020204030204" pitchFamily="34" charset="0"/>
                <a:cs typeface="Arial" panose="020B0604020202020204" pitchFamily="34" charset="0"/>
              </a:rPr>
              <a:t> </a:t>
            </a:r>
            <a:r>
              <a:rPr lang="en-GB" sz="2200" b="0" dirty="0">
                <a:latin typeface="Calibri" panose="020F0502020204030204" pitchFamily="34" charset="0"/>
                <a:ea typeface="Calibri" panose="020F0502020204030204" pitchFamily="34" charset="0"/>
                <a:cs typeface="Arial" panose="020B0604020202020204" pitchFamily="34" charset="0"/>
              </a:rPr>
              <a:t>provides a highly automated and customizable School bus safety solution to reduce the stress on the drivers as well as on the transportation department of the School.</a:t>
            </a: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25983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a:bodyPr>
          <a:lstStyle/>
          <a:p>
            <a:r>
              <a:rPr lang="en-US" sz="3600" dirty="0"/>
              <a:t>Why School Bus Tracking?</a:t>
            </a:r>
          </a:p>
        </p:txBody>
      </p:sp>
      <p:sp>
        <p:nvSpPr>
          <p:cNvPr id="3" name="Content Placeholder 2"/>
          <p:cNvSpPr>
            <a:spLocks noGrp="1"/>
          </p:cNvSpPr>
          <p:nvPr>
            <p:ph idx="1"/>
          </p:nvPr>
        </p:nvSpPr>
        <p:spPr>
          <a:xfrm>
            <a:off x="4134118" y="1400807"/>
            <a:ext cx="7598536" cy="2803228"/>
          </a:xfrm>
        </p:spPr>
        <p:txBody>
          <a:bodyPr>
            <a:normAutofit fontScale="25000" lnSpcReduction="20000"/>
          </a:bodyPr>
          <a:lstStyle/>
          <a:p>
            <a:pPr>
              <a:lnSpc>
                <a:spcPct val="150000"/>
              </a:lnSpc>
              <a:spcBef>
                <a:spcPts val="0"/>
              </a:spcBef>
            </a:pPr>
            <a:r>
              <a:rPr lang="en-GB" sz="7200" dirty="0">
                <a:solidFill>
                  <a:schemeClr val="tx1"/>
                </a:solidFill>
                <a:latin typeface="Lucida Sans" panose="020B0602040502020204" pitchFamily="34" charset="0"/>
                <a:ea typeface="Calibri" panose="020F0502020204030204" pitchFamily="34" charset="0"/>
                <a:cs typeface="Arial" panose="020B0604020202020204" pitchFamily="34" charset="0"/>
              </a:rPr>
              <a:t>Child Safety</a:t>
            </a:r>
            <a:endParaRPr lang="en-US" sz="7200" dirty="0">
              <a:solidFill>
                <a:schemeClr val="tx1"/>
              </a:solidFill>
              <a:latin typeface="Lucida Sans" panose="020B0602040502020204" pitchFamily="34" charset="0"/>
              <a:ea typeface="Calibri" panose="020F0502020204030204" pitchFamily="34" charset="0"/>
              <a:cs typeface="Arial" panose="020B0604020202020204" pitchFamily="34" charset="0"/>
            </a:endParaRPr>
          </a:p>
          <a:p>
            <a:pPr>
              <a:lnSpc>
                <a:spcPct val="150000"/>
              </a:lnSpc>
              <a:spcBef>
                <a:spcPts val="0"/>
              </a:spcBef>
            </a:pPr>
            <a:endParaRPr lang="en-GB" sz="2900" b="0" dirty="0" smtClean="0">
              <a:latin typeface="Calibri" panose="020F0502020204030204" pitchFamily="34" charset="0"/>
              <a:ea typeface="Calibri" panose="020F0502020204030204" pitchFamily="34" charset="0"/>
              <a:cs typeface="Arial" panose="020B0604020202020204" pitchFamily="34" charset="0"/>
            </a:endParaRPr>
          </a:p>
          <a:p>
            <a:pPr>
              <a:lnSpc>
                <a:spcPct val="170000"/>
              </a:lnSpc>
              <a:spcBef>
                <a:spcPts val="0"/>
              </a:spcBef>
            </a:pPr>
            <a:r>
              <a:rPr lang="en-GB" sz="5600" b="0" dirty="0" smtClean="0">
                <a:latin typeface="Calibri" panose="020F0502020204030204" pitchFamily="34" charset="0"/>
                <a:ea typeface="Calibri" panose="020F0502020204030204" pitchFamily="34" charset="0"/>
                <a:cs typeface="Arial" panose="020B0604020202020204" pitchFamily="34" charset="0"/>
              </a:rPr>
              <a:t>In </a:t>
            </a:r>
            <a:r>
              <a:rPr lang="en-GB" sz="5600" b="0" dirty="0">
                <a:latin typeface="Calibri" panose="020F0502020204030204" pitchFamily="34" charset="0"/>
                <a:ea typeface="Calibri" panose="020F0502020204030204" pitchFamily="34" charset="0"/>
                <a:cs typeface="Arial" panose="020B0604020202020204" pitchFamily="34" charset="0"/>
              </a:rPr>
              <a:t>today's scenario, avoiding any mishap with the children has become an important issue for both the parents and school management. Hence we provide RFID based School Bus Tracking Solution through which one can easily monitor the school bus along with the students in it so that you never lose sight of your child. It is a one stop solution for live tracking, route management, automated SMS, emergency preparedness, student attendance and more. </a:t>
            </a:r>
            <a:r>
              <a:rPr lang="en-GB" sz="5600" b="0" dirty="0" smtClean="0">
                <a:latin typeface="Calibri" panose="020F0502020204030204" pitchFamily="34" charset="0"/>
                <a:ea typeface="Calibri" panose="020F0502020204030204" pitchFamily="34" charset="0"/>
                <a:cs typeface="Arial" panose="020B0604020202020204" pitchFamily="34" charset="0"/>
              </a:rPr>
              <a:t>MY SAFE TRAVEL </a:t>
            </a:r>
            <a:r>
              <a:rPr lang="en-GB" sz="5600" b="0" dirty="0">
                <a:latin typeface="Calibri" panose="020F0502020204030204" pitchFamily="34" charset="0"/>
                <a:ea typeface="Calibri" panose="020F0502020204030204" pitchFamily="34" charset="0"/>
                <a:cs typeface="Arial" panose="020B0604020202020204" pitchFamily="34" charset="0"/>
              </a:rPr>
              <a:t>emphasizes on accuracy, efficiency, safety and security and has no match in these dimensions. Ensuring the safety of your children can never get easier and more effective. </a:t>
            </a:r>
            <a:endParaRPr lang="en-US" sz="5600" dirty="0"/>
          </a:p>
        </p:txBody>
      </p:sp>
      <p:sp>
        <p:nvSpPr>
          <p:cNvPr id="5" name="TextBox 4"/>
          <p:cNvSpPr txBox="1"/>
          <p:nvPr/>
        </p:nvSpPr>
        <p:spPr>
          <a:xfrm>
            <a:off x="4134118" y="4471786"/>
            <a:ext cx="7598536" cy="1754326"/>
          </a:xfrm>
          <a:prstGeom prst="rect">
            <a:avLst/>
          </a:prstGeom>
          <a:noFill/>
        </p:spPr>
        <p:txBody>
          <a:bodyPr wrap="square" rtlCol="0">
            <a:spAutoFit/>
          </a:bodyPr>
          <a:lstStyle/>
          <a:p>
            <a:pPr>
              <a:lnSpc>
                <a:spcPct val="150000"/>
              </a:lnSpc>
              <a:spcBef>
                <a:spcPts val="0"/>
              </a:spcBef>
            </a:pPr>
            <a:r>
              <a:rPr lang="en-GB" dirty="0">
                <a:latin typeface="Lucida Sans" panose="020B0602040502020204" pitchFamily="34" charset="0"/>
                <a:ea typeface="Calibri" panose="020F0502020204030204" pitchFamily="34" charset="0"/>
                <a:cs typeface="Arial" panose="020B0604020202020204" pitchFamily="34" charset="0"/>
              </a:rPr>
              <a:t>Be in the League of Technologically Advanced Schools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n-GB" sz="14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Convert your buses into smart-buses by using the state-of-the-art GPS tracking technology for the safety of the students. The schools enforcing such systems are preferred by parents for offering such distinguished services. It reflects the technically sound and modern nature of the institution.</a:t>
            </a:r>
            <a:endParaRPr lang="en-US" sz="14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32" y="1400807"/>
            <a:ext cx="3193961" cy="258865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370" r="15792"/>
          <a:stretch/>
        </p:blipFill>
        <p:spPr>
          <a:xfrm>
            <a:off x="652033" y="4244049"/>
            <a:ext cx="3193961" cy="2209800"/>
          </a:xfrm>
          <a:prstGeom prst="rect">
            <a:avLst/>
          </a:prstGeom>
        </p:spPr>
      </p:pic>
    </p:spTree>
    <p:extLst>
      <p:ext uri="{BB962C8B-B14F-4D97-AF65-F5344CB8AC3E}">
        <p14:creationId xmlns:p14="http://schemas.microsoft.com/office/powerpoint/2010/main" val="3918144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075"/>
            <a:ext cx="10515600" cy="1325563"/>
          </a:xfrm>
        </p:spPr>
        <p:txBody>
          <a:bodyPr/>
          <a:lstStyle/>
          <a:p>
            <a:r>
              <a:rPr lang="en-US" dirty="0" smtClean="0"/>
              <a:t>Features</a:t>
            </a:r>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89" y="1585097"/>
            <a:ext cx="962025" cy="1152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270139" y="1629644"/>
            <a:ext cx="281153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In Bus Attendance	</a:t>
            </a:r>
            <a:endParaRPr kumimoji="0" lang="en-US" altLang="en-US" sz="11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Attendance of the student is updated on the Tracer cloud application using the RFID reader by passive tag methods.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Manual mass SMS notice filtered as per bus route standard and section can also be sent using Tracer application.</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54" y="3320096"/>
            <a:ext cx="808037" cy="1152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308782" y="3566915"/>
            <a:ext cx="277288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Pick/ Drop SMS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Automated Pick/ Drop and arrival alerts are sent to parents mobile.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563" y="1671011"/>
            <a:ext cx="1171251" cy="9942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5805706" y="1483474"/>
            <a:ext cx="2265520"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Speed Alerts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Worry no more about keeping a tab on errant drivers, get instant email, SMS alerts when the School Bus over speeds with location and speed details along with graphical visuals.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83350" y="31642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8" name="Picture 19"/>
          <p:cNvPicPr>
            <a:picLocks noChangeAspect="1" noChangeArrowheads="1"/>
          </p:cNvPicPr>
          <p:nvPr/>
        </p:nvPicPr>
        <p:blipFill>
          <a:blip r:embed="rId5">
            <a:extLst>
              <a:ext uri="{28A0092B-C50C-407E-A947-70E740481C1C}">
                <a14:useLocalDpi xmlns:a14="http://schemas.microsoft.com/office/drawing/2010/main" val="0"/>
              </a:ext>
            </a:extLst>
          </a:blip>
          <a:srcRect r="18079"/>
          <a:stretch>
            <a:fillRect/>
          </a:stretch>
        </p:blipFill>
        <p:spPr bwMode="auto">
          <a:xfrm>
            <a:off x="4539651" y="3390240"/>
            <a:ext cx="981076" cy="9429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2"/>
          <p:cNvSpPr>
            <a:spLocks noChangeArrowheads="1"/>
          </p:cNvSpPr>
          <p:nvPr/>
        </p:nvSpPr>
        <p:spPr bwMode="auto">
          <a:xfrm>
            <a:off x="5905097" y="3306667"/>
            <a:ext cx="2364259"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Live Tracking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What is more exciting than looking at the School bus travel live on the map with a default refresh rate of 15 secs, hence giving more insight to the safety.</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6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63" y="4960482"/>
            <a:ext cx="842926" cy="9961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5"/>
          <p:cNvSpPr>
            <a:spLocks noChangeArrowheads="1"/>
          </p:cNvSpPr>
          <p:nvPr/>
        </p:nvSpPr>
        <p:spPr bwMode="auto">
          <a:xfrm>
            <a:off x="1261714" y="5045120"/>
            <a:ext cx="28199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Driver Analysis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Get automated reports about the driver behaviour and he will be rated accordingly based on keeping up time, speed violations and driving habits.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7"/>
          <p:cNvSpPr>
            <a:spLocks noChangeArrowheads="1"/>
          </p:cNvSpPr>
          <p:nvPr/>
        </p:nvSpPr>
        <p:spPr bwMode="auto">
          <a:xfrm>
            <a:off x="5473411" y="38963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4" name="Picture 23"/>
          <p:cNvPicPr>
            <a:picLocks noChangeAspect="1" noChangeArrowheads="1"/>
          </p:cNvPicPr>
          <p:nvPr/>
        </p:nvPicPr>
        <p:blipFill>
          <a:blip r:embed="rId7">
            <a:extLst>
              <a:ext uri="{28A0092B-C50C-407E-A947-70E740481C1C}">
                <a14:useLocalDpi xmlns:a14="http://schemas.microsoft.com/office/drawing/2010/main" val="0"/>
              </a:ext>
            </a:extLst>
          </a:blip>
          <a:srcRect l="11565" r="12926"/>
          <a:stretch>
            <a:fillRect/>
          </a:stretch>
        </p:blipFill>
        <p:spPr bwMode="auto">
          <a:xfrm>
            <a:off x="4642583" y="4859678"/>
            <a:ext cx="1033666" cy="10001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8"/>
          <p:cNvSpPr>
            <a:spLocks noChangeArrowheads="1"/>
          </p:cNvSpPr>
          <p:nvPr/>
        </p:nvSpPr>
        <p:spPr bwMode="auto">
          <a:xfrm>
            <a:off x="5905097" y="4882500"/>
            <a:ext cx="22655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Geo Fencing</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Now make virtual fences on your map and get SMS and email alerts if the School Bus leaves any designated geo fenced area.</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20"/>
          <p:cNvSpPr>
            <a:spLocks noChangeArrowheads="1"/>
          </p:cNvSpPr>
          <p:nvPr/>
        </p:nvSpPr>
        <p:spPr bwMode="auto">
          <a:xfrm>
            <a:off x="8269356" y="9951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7" name="Picture 24"/>
          <p:cNvPicPr>
            <a:picLocks noChangeAspect="1" noChangeArrowheads="1"/>
          </p:cNvPicPr>
          <p:nvPr/>
        </p:nvPicPr>
        <p:blipFill>
          <a:blip r:embed="rId8">
            <a:extLst>
              <a:ext uri="{28A0092B-C50C-407E-A947-70E740481C1C}">
                <a14:useLocalDpi xmlns:a14="http://schemas.microsoft.com/office/drawing/2010/main" val="0"/>
              </a:ext>
            </a:extLst>
          </a:blip>
          <a:srcRect r="10591"/>
          <a:stretch>
            <a:fillRect/>
          </a:stretch>
        </p:blipFill>
        <p:spPr bwMode="auto">
          <a:xfrm>
            <a:off x="8358270" y="1544268"/>
            <a:ext cx="1202797" cy="9674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1"/>
          <p:cNvSpPr>
            <a:spLocks noChangeArrowheads="1"/>
          </p:cNvSpPr>
          <p:nvPr/>
        </p:nvSpPr>
        <p:spPr bwMode="auto">
          <a:xfrm>
            <a:off x="9765196" y="1464927"/>
            <a:ext cx="2131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Emergency Management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 case of any emergency, just select the Bus route and get the details of students like blood group and contacts.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6" name="Picture 25"/>
          <p:cNvPicPr/>
          <p:nvPr/>
        </p:nvPicPr>
        <p:blipFill rotWithShape="1">
          <a:blip r:embed="rId9">
            <a:extLst>
              <a:ext uri="{28A0092B-C50C-407E-A947-70E740481C1C}">
                <a14:useLocalDpi xmlns:a14="http://schemas.microsoft.com/office/drawing/2010/main" val="0"/>
              </a:ext>
            </a:extLst>
          </a:blip>
          <a:srcRect l="1" r="8276"/>
          <a:stretch/>
        </p:blipFill>
        <p:spPr bwMode="auto">
          <a:xfrm>
            <a:off x="8432107" y="3063982"/>
            <a:ext cx="1093248" cy="1289577"/>
          </a:xfrm>
          <a:prstGeom prst="rect">
            <a:avLst/>
          </a:prstGeom>
          <a:ln>
            <a:noFill/>
          </a:ln>
          <a:extLst>
            <a:ext uri="{53640926-AAD7-44D8-BBD7-CCE9431645EC}">
              <a14:shadowObscured xmlns:a14="http://schemas.microsoft.com/office/drawing/2010/main"/>
            </a:ext>
          </a:extLst>
        </p:spPr>
      </p:pic>
      <p:pic>
        <p:nvPicPr>
          <p:cNvPr id="27" name="Picture 26"/>
          <p:cNvPicPr/>
          <p:nvPr/>
        </p:nvPicPr>
        <p:blipFill>
          <a:blip r:embed="rId10">
            <a:extLst>
              <a:ext uri="{28A0092B-C50C-407E-A947-70E740481C1C}">
                <a14:useLocalDpi xmlns:a14="http://schemas.microsoft.com/office/drawing/2010/main" val="0"/>
              </a:ext>
            </a:extLst>
          </a:blip>
          <a:stretch>
            <a:fillRect/>
          </a:stretch>
        </p:blipFill>
        <p:spPr>
          <a:xfrm>
            <a:off x="8421755" y="4980627"/>
            <a:ext cx="1200150" cy="855980"/>
          </a:xfrm>
          <a:prstGeom prst="rect">
            <a:avLst/>
          </a:prstGeom>
        </p:spPr>
      </p:pic>
      <p:sp>
        <p:nvSpPr>
          <p:cNvPr id="19" name="Rectangle 18"/>
          <p:cNvSpPr/>
          <p:nvPr/>
        </p:nvSpPr>
        <p:spPr>
          <a:xfrm>
            <a:off x="9768346" y="3093379"/>
            <a:ext cx="2426804" cy="1215717"/>
          </a:xfrm>
          <a:prstGeom prst="rect">
            <a:avLst/>
          </a:prstGeom>
        </p:spPr>
        <p:txBody>
          <a:bodyPr wrap="square">
            <a:spAutoFit/>
          </a:bodyPr>
          <a:lstStyle/>
          <a:p>
            <a:pPr>
              <a:lnSpc>
                <a:spcPct val="150000"/>
              </a:lnSpc>
            </a:pPr>
            <a:r>
              <a:rPr lang="en-GB" sz="1200" b="1" dirty="0">
                <a:latin typeface="Verdana" panose="020B0604030504040204" pitchFamily="34" charset="0"/>
                <a:ea typeface="Calibri" panose="020F0502020204030204" pitchFamily="34" charset="0"/>
                <a:cs typeface="Arial" panose="020B0604020202020204" pitchFamily="34" charset="0"/>
              </a:rPr>
              <a:t>Downloadable Reports</a:t>
            </a:r>
            <a:endParaRPr lang="en-US" sz="1200" b="1" dirty="0">
              <a:latin typeface="Verdana" panose="020B0604030504040204" pitchFamily="34" charset="0"/>
              <a:ea typeface="Calibri" panose="020F0502020204030204" pitchFamily="34" charset="0"/>
              <a:cs typeface="Arial" panose="020B0604020202020204" pitchFamily="34" charset="0"/>
            </a:endParaRPr>
          </a:p>
          <a:p>
            <a:r>
              <a:rPr lang="en-GB" sz="1100" dirty="0">
                <a:latin typeface="Calibri" panose="020F0502020204030204" pitchFamily="34" charset="0"/>
                <a:ea typeface="Calibri" panose="020F0502020204030204" pitchFamily="34" charset="0"/>
                <a:cs typeface="Arial" panose="020B0604020202020204" pitchFamily="34" charset="0"/>
              </a:rPr>
              <a:t>All reports with respect to attendance, bus location, speed, stoppage, history and other details can be downloaded or printed through the Tracer application.</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3"/>
          <p:cNvSpPr>
            <a:spLocks noChangeArrowheads="1"/>
          </p:cNvSpPr>
          <p:nvPr/>
        </p:nvSpPr>
        <p:spPr bwMode="auto">
          <a:xfrm>
            <a:off x="9765196" y="4783509"/>
            <a:ext cx="22545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Verdana" panose="020B0604030504040204" pitchFamily="34" charset="0"/>
                <a:ea typeface="Calibri" panose="020F0502020204030204" pitchFamily="34" charset="0"/>
                <a:cs typeface="Arial" panose="020B0604020202020204" pitchFamily="34" charset="0"/>
              </a:rPr>
              <a:t>Ignition/ Stoppage Report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Idling and unnecessary stoppages for the convenience of the driver is a burden which the school or transport company has to bear. With smart-reports this issue can be taken care of.</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0023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61"/>
                                        </p:tgtEl>
                                        <p:attrNameLst>
                                          <p:attrName>style.visibility</p:attrName>
                                        </p:attrNameLst>
                                      </p:cBhvr>
                                      <p:to>
                                        <p:strVal val="visible"/>
                                      </p:to>
                                    </p:set>
                                    <p:animEffect transition="in" filter="fade">
                                      <p:cBhvr>
                                        <p:cTn id="21" dur="1000"/>
                                        <p:tgtEl>
                                          <p:spTgt spid="2061"/>
                                        </p:tgtEl>
                                      </p:cBhvr>
                                    </p:animEffect>
                                    <p:anim calcmode="lin" valueType="num">
                                      <p:cBhvr>
                                        <p:cTn id="22" dur="1000" fill="hold"/>
                                        <p:tgtEl>
                                          <p:spTgt spid="2061"/>
                                        </p:tgtEl>
                                        <p:attrNameLst>
                                          <p:attrName>ppt_x</p:attrName>
                                        </p:attrNameLst>
                                      </p:cBhvr>
                                      <p:tavLst>
                                        <p:tav tm="0">
                                          <p:val>
                                            <p:strVal val="#ppt_x"/>
                                          </p:val>
                                        </p:tav>
                                        <p:tav tm="100000">
                                          <p:val>
                                            <p:strVal val="#ppt_x"/>
                                          </p:val>
                                        </p:tav>
                                      </p:tavLst>
                                    </p:anim>
                                    <p:anim calcmode="lin" valueType="num">
                                      <p:cBhvr>
                                        <p:cTn id="23" dur="1000" fill="hold"/>
                                        <p:tgtEl>
                                          <p:spTgt spid="20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Effect transition="in" filter="fade">
                                      <p:cBhvr>
                                        <p:cTn id="28" dur="1000"/>
                                        <p:tgtEl>
                                          <p:spTgt spid="2055"/>
                                        </p:tgtEl>
                                      </p:cBhvr>
                                    </p:animEffect>
                                    <p:anim calcmode="lin" valueType="num">
                                      <p:cBhvr>
                                        <p:cTn id="29" dur="1000" fill="hold"/>
                                        <p:tgtEl>
                                          <p:spTgt spid="2055"/>
                                        </p:tgtEl>
                                        <p:attrNameLst>
                                          <p:attrName>ppt_x</p:attrName>
                                        </p:attrNameLst>
                                      </p:cBhvr>
                                      <p:tavLst>
                                        <p:tav tm="0">
                                          <p:val>
                                            <p:strVal val="#ppt_x"/>
                                          </p:val>
                                        </p:tav>
                                        <p:tav tm="100000">
                                          <p:val>
                                            <p:strVal val="#ppt_x"/>
                                          </p:val>
                                        </p:tav>
                                      </p:tavLst>
                                    </p:anim>
                                    <p:anim calcmode="lin" valueType="num">
                                      <p:cBhvr>
                                        <p:cTn id="30"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fade">
                                      <p:cBhvr>
                                        <p:cTn id="35" dur="1000"/>
                                        <p:tgtEl>
                                          <p:spTgt spid="2058"/>
                                        </p:tgtEl>
                                      </p:cBhvr>
                                    </p:animEffect>
                                    <p:anim calcmode="lin" valueType="num">
                                      <p:cBhvr>
                                        <p:cTn id="36" dur="1000" fill="hold"/>
                                        <p:tgtEl>
                                          <p:spTgt spid="2058"/>
                                        </p:tgtEl>
                                        <p:attrNameLst>
                                          <p:attrName>ppt_x</p:attrName>
                                        </p:attrNameLst>
                                      </p:cBhvr>
                                      <p:tavLst>
                                        <p:tav tm="0">
                                          <p:val>
                                            <p:strVal val="#ppt_x"/>
                                          </p:val>
                                        </p:tav>
                                        <p:tav tm="100000">
                                          <p:val>
                                            <p:strVal val="#ppt_x"/>
                                          </p:val>
                                        </p:tav>
                                      </p:tavLst>
                                    </p:anim>
                                    <p:anim calcmode="lin" valueType="num">
                                      <p:cBhvr>
                                        <p:cTn id="37"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fade">
                                      <p:cBhvr>
                                        <p:cTn id="42" dur="1000"/>
                                        <p:tgtEl>
                                          <p:spTgt spid="2064"/>
                                        </p:tgtEl>
                                      </p:cBhvr>
                                    </p:animEffect>
                                    <p:anim calcmode="lin" valueType="num">
                                      <p:cBhvr>
                                        <p:cTn id="43" dur="1000" fill="hold"/>
                                        <p:tgtEl>
                                          <p:spTgt spid="2064"/>
                                        </p:tgtEl>
                                        <p:attrNameLst>
                                          <p:attrName>ppt_x</p:attrName>
                                        </p:attrNameLst>
                                      </p:cBhvr>
                                      <p:tavLst>
                                        <p:tav tm="0">
                                          <p:val>
                                            <p:strVal val="#ppt_x"/>
                                          </p:val>
                                        </p:tav>
                                        <p:tav tm="100000">
                                          <p:val>
                                            <p:strVal val="#ppt_x"/>
                                          </p:val>
                                        </p:tav>
                                      </p:tavLst>
                                    </p:anim>
                                    <p:anim calcmode="lin" valueType="num">
                                      <p:cBhvr>
                                        <p:cTn id="44"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67"/>
                                        </p:tgtEl>
                                        <p:attrNameLst>
                                          <p:attrName>style.visibility</p:attrName>
                                        </p:attrNameLst>
                                      </p:cBhvr>
                                      <p:to>
                                        <p:strVal val="visible"/>
                                      </p:to>
                                    </p:set>
                                    <p:animEffect transition="in" filter="fade">
                                      <p:cBhvr>
                                        <p:cTn id="49" dur="1000"/>
                                        <p:tgtEl>
                                          <p:spTgt spid="2067"/>
                                        </p:tgtEl>
                                      </p:cBhvr>
                                    </p:animEffect>
                                    <p:anim calcmode="lin" valueType="num">
                                      <p:cBhvr>
                                        <p:cTn id="50" dur="1000" fill="hold"/>
                                        <p:tgtEl>
                                          <p:spTgt spid="2067"/>
                                        </p:tgtEl>
                                        <p:attrNameLst>
                                          <p:attrName>ppt_x</p:attrName>
                                        </p:attrNameLst>
                                      </p:cBhvr>
                                      <p:tavLst>
                                        <p:tav tm="0">
                                          <p:val>
                                            <p:strVal val="#ppt_x"/>
                                          </p:val>
                                        </p:tav>
                                        <p:tav tm="100000">
                                          <p:val>
                                            <p:strVal val="#ppt_x"/>
                                          </p:val>
                                        </p:tav>
                                      </p:tavLst>
                                    </p:anim>
                                    <p:anim calcmode="lin" valueType="num">
                                      <p:cBhvr>
                                        <p:cTn id="51" dur="1000" fill="hold"/>
                                        <p:tgtEl>
                                          <p:spTgt spid="206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81" y="416641"/>
            <a:ext cx="10515600" cy="819731"/>
          </a:xfrm>
        </p:spPr>
        <p:txBody>
          <a:bodyPr/>
          <a:lstStyle/>
          <a:p>
            <a:r>
              <a:rPr lang="en-US" dirty="0" smtClean="0"/>
              <a:t>How it Works?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08781" y="1904255"/>
            <a:ext cx="5687219" cy="3781953"/>
          </a:xfrm>
          <a:prstGeom prst="rect">
            <a:avLst/>
          </a:prstGeom>
        </p:spPr>
      </p:pic>
      <p:sp>
        <p:nvSpPr>
          <p:cNvPr id="5" name="TextBox 4"/>
          <p:cNvSpPr txBox="1"/>
          <p:nvPr/>
        </p:nvSpPr>
        <p:spPr>
          <a:xfrm>
            <a:off x="6400800" y="1904255"/>
            <a:ext cx="5357611" cy="4247317"/>
          </a:xfrm>
          <a:prstGeom prst="rect">
            <a:avLst/>
          </a:prstGeom>
          <a:noFill/>
        </p:spPr>
        <p:txBody>
          <a:bodyPr wrap="square" rtlCol="0">
            <a:spAutoFit/>
          </a:bodyPr>
          <a:lstStyle/>
          <a:p>
            <a:pPr marL="342900" indent="-342900">
              <a:buFont typeface="+mj-lt"/>
              <a:buAutoNum type="arabicPeriod"/>
            </a:pPr>
            <a:r>
              <a:rPr lang="en-US" dirty="0" smtClean="0">
                <a:latin typeface="Calibri" panose="020F0502020204030204" pitchFamily="34" charset="0"/>
                <a:cs typeface="Calibri" panose="020F0502020204030204" pitchFamily="34" charset="0"/>
              </a:rPr>
              <a:t>School </a:t>
            </a:r>
            <a:r>
              <a:rPr lang="en-US" dirty="0">
                <a:latin typeface="Calibri" panose="020F0502020204030204" pitchFamily="34" charset="0"/>
                <a:cs typeface="Calibri" panose="020F0502020204030204" pitchFamily="34" charset="0"/>
              </a:rPr>
              <a:t>Bus fitted with </a:t>
            </a:r>
            <a:r>
              <a:rPr lang="en-US" dirty="0" smtClean="0">
                <a:latin typeface="Calibri" panose="020F0502020204030204" pitchFamily="34" charset="0"/>
                <a:cs typeface="Calibri" panose="020F0502020204030204" pitchFamily="34" charset="0"/>
              </a:rPr>
              <a:t>MY SAFE TRAVEL  </a:t>
            </a:r>
            <a:r>
              <a:rPr lang="en-US" dirty="0">
                <a:latin typeface="Calibri" panose="020F0502020204030204" pitchFamily="34" charset="0"/>
                <a:cs typeface="Calibri" panose="020F0502020204030204" pitchFamily="34" charset="0"/>
              </a:rPr>
              <a:t>device and RFID reader</a:t>
            </a:r>
          </a:p>
          <a:p>
            <a:pPr marL="342900" indent="-342900">
              <a:buFont typeface="+mj-lt"/>
              <a:buAutoNum type="arabicPeriod"/>
            </a:pPr>
            <a:r>
              <a:rPr lang="en-US" dirty="0" smtClean="0">
                <a:latin typeface="Calibri" panose="020F0502020204030204" pitchFamily="34" charset="0"/>
                <a:cs typeface="Calibri" panose="020F0502020204030204" pitchFamily="34" charset="0"/>
              </a:rPr>
              <a:t>Location </a:t>
            </a:r>
            <a:r>
              <a:rPr lang="en-US" dirty="0">
                <a:latin typeface="Calibri" panose="020F0502020204030204" pitchFamily="34" charset="0"/>
                <a:cs typeface="Calibri" panose="020F0502020204030204" pitchFamily="34" charset="0"/>
              </a:rPr>
              <a:t>details from the satellite is received on our MY SAFE TRAVEL GPS tracker module</a:t>
            </a:r>
          </a:p>
          <a:p>
            <a:pPr marL="342900" indent="-342900">
              <a:buFont typeface="+mj-lt"/>
              <a:buAutoNum type="arabicPeriod"/>
            </a:pPr>
            <a:r>
              <a:rPr lang="en-US" dirty="0" smtClean="0">
                <a:latin typeface="Calibri" panose="020F0502020204030204" pitchFamily="34" charset="0"/>
                <a:cs typeface="Calibri" panose="020F0502020204030204" pitchFamily="34" charset="0"/>
              </a:rPr>
              <a:t>Location </a:t>
            </a:r>
            <a:r>
              <a:rPr lang="en-US" dirty="0">
                <a:latin typeface="Calibri" panose="020F0502020204030204" pitchFamily="34" charset="0"/>
                <a:cs typeface="Calibri" panose="020F0502020204030204" pitchFamily="34" charset="0"/>
              </a:rPr>
              <a:t>Detail along with Student attendance from RFID is transmitted via GPRS or 3G from our MY SAFE TRAVEL GPS &amp; RFID devices</a:t>
            </a:r>
          </a:p>
          <a:p>
            <a:pPr marL="342900" indent="-342900">
              <a:buFont typeface="+mj-lt"/>
              <a:buAutoNum type="arabicPeriod"/>
            </a:pPr>
            <a:r>
              <a:rPr lang="en-US" dirty="0" smtClean="0">
                <a:latin typeface="Calibri" panose="020F0502020204030204" pitchFamily="34" charset="0"/>
                <a:cs typeface="Calibri" panose="020F0502020204030204" pitchFamily="34" charset="0"/>
              </a:rPr>
              <a:t>Data </a:t>
            </a:r>
            <a:r>
              <a:rPr lang="en-US" dirty="0">
                <a:latin typeface="Calibri" panose="020F0502020204030204" pitchFamily="34" charset="0"/>
                <a:cs typeface="Calibri" panose="020F0502020204030204" pitchFamily="34" charset="0"/>
              </a:rPr>
              <a:t>from the MY SAFE TRAVEL device is received on our server through cellular network, which is stored for analysis.</a:t>
            </a:r>
          </a:p>
          <a:p>
            <a:pPr marL="342900" indent="-342900">
              <a:buFont typeface="+mj-lt"/>
              <a:buAutoNum type="arabicPeriod"/>
            </a:pPr>
            <a:r>
              <a:rPr lang="en-US" dirty="0" smtClean="0">
                <a:latin typeface="Calibri" panose="020F0502020204030204" pitchFamily="34" charset="0"/>
                <a:cs typeface="Calibri" panose="020F0502020204030204" pitchFamily="34" charset="0"/>
              </a:rPr>
              <a:t>Alerts </a:t>
            </a:r>
            <a:r>
              <a:rPr lang="en-US" dirty="0">
                <a:latin typeface="Calibri" panose="020F0502020204030204" pitchFamily="34" charset="0"/>
                <a:cs typeface="Calibri" panose="020F0502020204030204" pitchFamily="34" charset="0"/>
              </a:rPr>
              <a:t>are sent via SMS and email to parents and transport managers.</a:t>
            </a:r>
          </a:p>
          <a:p>
            <a:pPr marL="342900" indent="-342900">
              <a:buFont typeface="+mj-lt"/>
              <a:buAutoNum type="arabicPeriod"/>
            </a:pPr>
            <a:r>
              <a:rPr lang="en-US" dirty="0" smtClean="0">
                <a:latin typeface="Calibri" panose="020F0502020204030204" pitchFamily="34" charset="0"/>
                <a:cs typeface="Calibri" panose="020F0502020204030204" pitchFamily="34" charset="0"/>
              </a:rPr>
              <a:t>View </a:t>
            </a:r>
            <a:r>
              <a:rPr lang="en-US" dirty="0">
                <a:latin typeface="Calibri" panose="020F0502020204030204" pitchFamily="34" charset="0"/>
                <a:cs typeface="Calibri" panose="020F0502020204030204" pitchFamily="34" charset="0"/>
              </a:rPr>
              <a:t>live Bus location details, student attendance and other reports from anywhere using our MY SAFE TRAVEL cloud based application.</a:t>
            </a:r>
          </a:p>
        </p:txBody>
      </p:sp>
    </p:spTree>
    <p:extLst>
      <p:ext uri="{BB962C8B-B14F-4D97-AF65-F5344CB8AC3E}">
        <p14:creationId xmlns:p14="http://schemas.microsoft.com/office/powerpoint/2010/main" val="287160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352246"/>
            <a:ext cx="10515600" cy="1025794"/>
          </a:xfrm>
        </p:spPr>
        <p:txBody>
          <a:bodyPr/>
          <a:lstStyle/>
          <a:p>
            <a:r>
              <a:rPr lang="en-GB" dirty="0"/>
              <a:t>How It Helps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5026918"/>
              </p:ext>
            </p:extLst>
          </p:nvPr>
        </p:nvGraphicFramePr>
        <p:xfrm>
          <a:off x="838200" y="1378040"/>
          <a:ext cx="10515600" cy="4798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3795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07" y="210579"/>
            <a:ext cx="10515600" cy="781095"/>
          </a:xfrm>
        </p:spPr>
        <p:txBody>
          <a:bodyPr/>
          <a:lstStyle/>
          <a:p>
            <a:r>
              <a:rPr lang="en-GB" dirty="0"/>
              <a:t>How It </a:t>
            </a:r>
            <a:r>
              <a:rPr lang="en-GB" dirty="0" smtClean="0"/>
              <a:t>Helps…</a:t>
            </a:r>
            <a:endParaRPr lang="en-US" dirty="0"/>
          </a:p>
        </p:txBody>
      </p:sp>
      <p:sp>
        <p:nvSpPr>
          <p:cNvPr id="3" name="Content Placeholder 2"/>
          <p:cNvSpPr>
            <a:spLocks noGrp="1"/>
          </p:cNvSpPr>
          <p:nvPr>
            <p:ph idx="1"/>
          </p:nvPr>
        </p:nvSpPr>
        <p:spPr/>
        <p:txBody>
          <a:bodyPr>
            <a:normAutofit/>
          </a:bodyPr>
          <a:lstStyle/>
          <a:p>
            <a:pPr>
              <a:lnSpc>
                <a:spcPct val="150000"/>
              </a:lnSpc>
            </a:pPr>
            <a:r>
              <a:rPr lang="en-GB" sz="1800" b="0" dirty="0" smtClean="0">
                <a:latin typeface="Calibri" panose="020F0502020204030204" pitchFamily="34" charset="0"/>
                <a:ea typeface="Calibri" panose="020F0502020204030204" pitchFamily="34" charset="0"/>
                <a:cs typeface="Arial" panose="020B0604020202020204" pitchFamily="34" charset="0"/>
              </a:rPr>
              <a:t>:</a:t>
            </a:r>
            <a:endParaRPr lang="en-US" dirty="0"/>
          </a:p>
        </p:txBody>
      </p:sp>
      <p:graphicFrame>
        <p:nvGraphicFramePr>
          <p:cNvPr id="8" name="Diagram 7"/>
          <p:cNvGraphicFramePr/>
          <p:nvPr>
            <p:extLst>
              <p:ext uri="{D42A27DB-BD31-4B8C-83A1-F6EECF244321}">
                <p14:modId xmlns:p14="http://schemas.microsoft.com/office/powerpoint/2010/main" val="1881763646"/>
              </p:ext>
            </p:extLst>
          </p:nvPr>
        </p:nvGraphicFramePr>
        <p:xfrm>
          <a:off x="590282" y="1159100"/>
          <a:ext cx="11011436" cy="5112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2495" y="1596980"/>
            <a:ext cx="1943074" cy="146779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7459" y="1528428"/>
            <a:ext cx="1536342" cy="153634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47517" y="1528428"/>
            <a:ext cx="1441317" cy="1441317"/>
          </a:xfrm>
          <a:prstGeom prst="rect">
            <a:avLst/>
          </a:prstGeom>
        </p:spPr>
      </p:pic>
    </p:spTree>
    <p:extLst>
      <p:ext uri="{BB962C8B-B14F-4D97-AF65-F5344CB8AC3E}">
        <p14:creationId xmlns:p14="http://schemas.microsoft.com/office/powerpoint/2010/main" val="202120675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47" y="0"/>
            <a:ext cx="10515600" cy="1325563"/>
          </a:xfrm>
        </p:spPr>
        <p:txBody>
          <a:bodyPr/>
          <a:lstStyle/>
          <a:p>
            <a:r>
              <a:rPr lang="en-US" dirty="0" smtClean="0"/>
              <a:t>User Advantage</a:t>
            </a:r>
            <a:endParaRPr lang="en-US" dirty="0"/>
          </a:p>
        </p:txBody>
      </p:sp>
      <p:sp>
        <p:nvSpPr>
          <p:cNvPr id="3" name="Content Placeholder 2"/>
          <p:cNvSpPr>
            <a:spLocks noGrp="1"/>
          </p:cNvSpPr>
          <p:nvPr>
            <p:ph idx="1"/>
          </p:nvPr>
        </p:nvSpPr>
        <p:spPr>
          <a:xfrm>
            <a:off x="2222695" y="1248850"/>
            <a:ext cx="3376247" cy="2585323"/>
          </a:xfrm>
        </p:spPr>
        <p:txBody>
          <a:bodyPr/>
          <a:lstStyle/>
          <a:p>
            <a:r>
              <a:rPr lang="en-US" sz="1800" dirty="0">
                <a:latin typeface="Calibri" panose="020F0502020204030204" pitchFamily="34" charset="0"/>
                <a:ea typeface="Calibri" panose="020F0502020204030204" pitchFamily="34" charset="0"/>
                <a:cs typeface="Arial" panose="020B0604020202020204" pitchFamily="34" charset="0"/>
              </a:rPr>
              <a:t>For Students and Staff</a:t>
            </a:r>
          </a:p>
          <a:p>
            <a:pPr marL="285750" indent="-285750">
              <a:buFont typeface="Arial" panose="020B0604020202020204" pitchFamily="34" charset="0"/>
              <a:buChar char="•"/>
            </a:pPr>
            <a:r>
              <a:rPr lang="en-US" sz="1800" b="0" dirty="0" smtClean="0">
                <a:latin typeface="Calibri" panose="020F0502020204030204" pitchFamily="34" charset="0"/>
                <a:ea typeface="Calibri" panose="020F0502020204030204" pitchFamily="34" charset="0"/>
                <a:cs typeface="Arial" panose="020B0604020202020204" pitchFamily="34" charset="0"/>
              </a:rPr>
              <a:t>Prior </a:t>
            </a:r>
            <a:r>
              <a:rPr lang="en-US" sz="1800" b="0" dirty="0">
                <a:latin typeface="Calibri" panose="020F0502020204030204" pitchFamily="34" charset="0"/>
                <a:ea typeface="Calibri" panose="020F0502020204030204" pitchFamily="34" charset="0"/>
                <a:cs typeface="Arial" panose="020B0604020202020204" pitchFamily="34" charset="0"/>
              </a:rPr>
              <a:t>intimation to students/staff that bus is approaching pickup point, hence ensuring on-time pickup.</a:t>
            </a:r>
          </a:p>
          <a:p>
            <a:pPr marL="285750" indent="-285750">
              <a:buFont typeface="Arial" panose="020B0604020202020204" pitchFamily="34" charset="0"/>
              <a:buChar char="•"/>
            </a:pPr>
            <a:r>
              <a:rPr lang="en-US" sz="1800" b="0" dirty="0" smtClean="0">
                <a:latin typeface="Calibri" panose="020F0502020204030204" pitchFamily="34" charset="0"/>
                <a:ea typeface="Calibri" panose="020F0502020204030204" pitchFamily="34" charset="0"/>
                <a:cs typeface="Arial" panose="020B0604020202020204" pitchFamily="34" charset="0"/>
              </a:rPr>
              <a:t>Parents </a:t>
            </a:r>
            <a:r>
              <a:rPr lang="en-US" sz="1800" b="0" dirty="0">
                <a:latin typeface="Calibri" panose="020F0502020204030204" pitchFamily="34" charset="0"/>
                <a:ea typeface="Calibri" panose="020F0502020204030204" pitchFamily="34" charset="0"/>
                <a:cs typeface="Arial" panose="020B0604020202020204" pitchFamily="34" charset="0"/>
              </a:rPr>
              <a:t>can prepare themselves to receive their children as they return</a:t>
            </a:r>
            <a:r>
              <a:rPr lang="en-US" sz="1800" b="0" dirty="0" smtClean="0">
                <a:latin typeface="Calibri" panose="020F0502020204030204" pitchFamily="34" charset="0"/>
                <a:ea typeface="Calibri" panose="020F0502020204030204" pitchFamily="34" charset="0"/>
                <a:cs typeface="Arial" panose="020B0604020202020204" pitchFamily="34" charset="0"/>
              </a:rPr>
              <a:t>.</a:t>
            </a:r>
            <a:endParaRPr lang="en-US" sz="1800" b="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69447" y="1839691"/>
            <a:ext cx="1318260" cy="1200150"/>
          </a:xfrm>
          <a:prstGeom prst="rect">
            <a:avLst/>
          </a:prstGeom>
        </p:spPr>
      </p:pic>
      <p:pic>
        <p:nvPicPr>
          <p:cNvPr id="3073"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89" y="4885593"/>
            <a:ext cx="993775" cy="1235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222695" y="4006117"/>
            <a:ext cx="337624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GB" altLang="en-US" b="1" dirty="0" smtClean="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For </a:t>
            </a:r>
            <a:r>
              <a:rPr lang="en-GB" altLang="en-US"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Parents</a:t>
            </a:r>
          </a:p>
          <a:p>
            <a:pPr lvl="0"/>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SMS alerts to parents/dear-ones informing them that student has boarded the bus at pickup with timings.</a:t>
            </a:r>
            <a:endParaRPr lang="en-US"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Reached school with timings.</a:t>
            </a:r>
            <a:endParaRPr lang="en-US"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Left school with timings.</a:t>
            </a:r>
            <a:endParaRPr lang="en-US"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Alighted the bus at drop point with timings.</a:t>
            </a:r>
          </a:p>
        </p:txBody>
      </p:sp>
      <p:sp>
        <p:nvSpPr>
          <p:cNvPr id="7" name="Rectangle 5"/>
          <p:cNvSpPr>
            <a:spLocks noChangeArrowheads="1"/>
          </p:cNvSpPr>
          <p:nvPr/>
        </p:nvSpPr>
        <p:spPr bwMode="auto">
          <a:xfrm>
            <a:off x="6186977" y="36998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930" y="1782763"/>
            <a:ext cx="1571843" cy="15022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840761" y="1184105"/>
            <a:ext cx="32442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b="1" dirty="0" smtClean="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For </a:t>
            </a:r>
            <a:r>
              <a:rPr lang="en-GB" altLang="en-US"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School Transport</a:t>
            </a:r>
            <a:endParaRPr lang="en-US" altLang="en-US"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SMS alerts to parents/dear-ones.</a:t>
            </a:r>
            <a:endParaRPr lang="en-US"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Over-speeding alerts.</a:t>
            </a:r>
            <a:endParaRPr lang="en-US"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Total distance and total time travelled.</a:t>
            </a:r>
            <a:endParaRPr lang="en-US"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Live view of all buses on Google map.</a:t>
            </a:r>
          </a:p>
        </p:txBody>
      </p:sp>
      <p:sp>
        <p:nvSpPr>
          <p:cNvPr id="9" name="Rectangle 8"/>
          <p:cNvSpPr/>
          <p:nvPr/>
        </p:nvSpPr>
        <p:spPr>
          <a:xfrm>
            <a:off x="7714151" y="3699803"/>
            <a:ext cx="4686227" cy="2723823"/>
          </a:xfrm>
          <a:prstGeom prst="rect">
            <a:avLst/>
          </a:prstGeom>
        </p:spPr>
        <p:txBody>
          <a:bodyPr wrap="square">
            <a:spAutoFit/>
          </a:bodyPr>
          <a:lstStyle/>
          <a:p>
            <a:pPr>
              <a:lnSpc>
                <a:spcPct val="150000"/>
              </a:lnSpc>
            </a:pPr>
            <a:r>
              <a:rPr lang="en-GB" b="1" dirty="0" smtClean="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For </a:t>
            </a:r>
            <a:r>
              <a:rPr lang="en-GB"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Driver</a:t>
            </a:r>
            <a:endParaRPr lang="en-US" b="1"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pPr>
            <a:r>
              <a:rPr lang="en-GB"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The driver/conductor adopts a common trend of dialling the students/staff before the bus reaches the pickup point. The Tracer-SBT SMS facility takes care of this issue and helps the driver concentrate on driving rather than diverting his attention towards dialling the students/staff.</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r>
              <a:rPr lang="en-GB"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 </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5881651" y="4571751"/>
            <a:ext cx="1676400" cy="1362075"/>
          </a:xfrm>
          <a:prstGeom prst="rect">
            <a:avLst/>
          </a:prstGeom>
        </p:spPr>
      </p:pic>
    </p:spTree>
    <p:extLst>
      <p:ext uri="{BB962C8B-B14F-4D97-AF65-F5344CB8AC3E}">
        <p14:creationId xmlns:p14="http://schemas.microsoft.com/office/powerpoint/2010/main" val="1590808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3"/>
                                        </p:tgtEl>
                                        <p:attrNameLst>
                                          <p:attrName>style.visibility</p:attrName>
                                        </p:attrNameLst>
                                      </p:cBhvr>
                                      <p:to>
                                        <p:strVal val="visible"/>
                                      </p:to>
                                    </p:set>
                                    <p:anim calcmode="lin" valueType="num">
                                      <p:cBhvr additive="base">
                                        <p:cTn id="13" dur="500" fill="hold"/>
                                        <p:tgtEl>
                                          <p:spTgt spid="3073"/>
                                        </p:tgtEl>
                                        <p:attrNameLst>
                                          <p:attrName>ppt_x</p:attrName>
                                        </p:attrNameLst>
                                      </p:cBhvr>
                                      <p:tavLst>
                                        <p:tav tm="0">
                                          <p:val>
                                            <p:strVal val="#ppt_x"/>
                                          </p:val>
                                        </p:tav>
                                        <p:tav tm="100000">
                                          <p:val>
                                            <p:strVal val="#ppt_x"/>
                                          </p:val>
                                        </p:tav>
                                      </p:tavLst>
                                    </p:anim>
                                    <p:anim calcmode="lin" valueType="num">
                                      <p:cBhvr additive="base">
                                        <p:cTn id="14"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489"/>
          </a:xfrm>
        </p:spPr>
        <p:txBody>
          <a:bodyPr/>
          <a:lstStyle/>
          <a:p>
            <a:r>
              <a:rPr lang="en-GB" dirty="0"/>
              <a:t>Student Tracking App for Parents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20613327">
            <a:off x="9206954" y="317106"/>
            <a:ext cx="1357008" cy="1180328"/>
          </a:xfrm>
          <a:prstGeom prst="rect">
            <a:avLst/>
          </a:prstGeom>
        </p:spPr>
      </p:pic>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149448" y="1261590"/>
            <a:ext cx="1344441" cy="1279174"/>
          </a:xfrm>
          <a:prstGeom prst="rect">
            <a:avLst/>
          </a:prstGeom>
        </p:spPr>
      </p:pic>
      <p:pic>
        <p:nvPicPr>
          <p:cNvPr id="18" name="Picture 17"/>
          <p:cNvPicPr/>
          <p:nvPr/>
        </p:nvPicPr>
        <p:blipFill>
          <a:blip r:embed="rId4">
            <a:extLst>
              <a:ext uri="{28A0092B-C50C-407E-A947-70E740481C1C}">
                <a14:useLocalDpi xmlns:a14="http://schemas.microsoft.com/office/drawing/2010/main" val="0"/>
              </a:ext>
            </a:extLst>
          </a:blip>
          <a:stretch>
            <a:fillRect/>
          </a:stretch>
        </p:blipFill>
        <p:spPr>
          <a:xfrm>
            <a:off x="23913" y="2580117"/>
            <a:ext cx="1595510" cy="1229156"/>
          </a:xfrm>
          <a:prstGeom prst="rect">
            <a:avLst/>
          </a:prstGeom>
        </p:spPr>
      </p:pic>
      <p:pic>
        <p:nvPicPr>
          <p:cNvPr id="19" name="Picture 18"/>
          <p:cNvPicPr/>
          <p:nvPr/>
        </p:nvPicPr>
        <p:blipFill>
          <a:blip r:embed="rId5">
            <a:extLst>
              <a:ext uri="{28A0092B-C50C-407E-A947-70E740481C1C}">
                <a14:useLocalDpi xmlns:a14="http://schemas.microsoft.com/office/drawing/2010/main" val="0"/>
              </a:ext>
            </a:extLst>
          </a:blip>
          <a:stretch>
            <a:fillRect/>
          </a:stretch>
        </p:blipFill>
        <p:spPr>
          <a:xfrm>
            <a:off x="44877" y="3807586"/>
            <a:ext cx="1449681" cy="1293055"/>
          </a:xfrm>
          <a:prstGeom prst="rect">
            <a:avLst/>
          </a:prstGeom>
        </p:spPr>
      </p:pic>
      <p:pic>
        <p:nvPicPr>
          <p:cNvPr id="20" name="Picture 19"/>
          <p:cNvPicPr/>
          <p:nvPr/>
        </p:nvPicPr>
        <p:blipFill>
          <a:blip r:embed="rId6">
            <a:extLst>
              <a:ext uri="{28A0092B-C50C-407E-A947-70E740481C1C}">
                <a14:useLocalDpi xmlns:a14="http://schemas.microsoft.com/office/drawing/2010/main" val="0"/>
              </a:ext>
            </a:extLst>
          </a:blip>
          <a:stretch>
            <a:fillRect/>
          </a:stretch>
        </p:blipFill>
        <p:spPr>
          <a:xfrm>
            <a:off x="90731" y="5100641"/>
            <a:ext cx="1357971" cy="1345673"/>
          </a:xfrm>
          <a:prstGeom prst="rect">
            <a:avLst/>
          </a:prstGeom>
        </p:spPr>
      </p:pic>
      <p:sp>
        <p:nvSpPr>
          <p:cNvPr id="11" name="Rectangle 10"/>
          <p:cNvSpPr/>
          <p:nvPr/>
        </p:nvSpPr>
        <p:spPr>
          <a:xfrm>
            <a:off x="1493889" y="1665369"/>
            <a:ext cx="2584362" cy="507831"/>
          </a:xfrm>
          <a:prstGeom prst="rect">
            <a:avLst/>
          </a:prstGeom>
        </p:spPr>
        <p:txBody>
          <a:bodyPr wrap="none">
            <a:spAutoFit/>
          </a:bodyPr>
          <a:lstStyle/>
          <a:p>
            <a:pPr>
              <a:lnSpc>
                <a:spcPct val="150000"/>
              </a:lnSpc>
            </a:pPr>
            <a:r>
              <a:rPr lang="en-GB" b="1" dirty="0">
                <a:solidFill>
                  <a:srgbClr val="595959"/>
                </a:solidFill>
                <a:latin typeface="Lucida Sans" panose="020B0602040502020204" pitchFamily="34" charset="0"/>
                <a:ea typeface="Calibri" panose="020F0502020204030204" pitchFamily="34" charset="0"/>
                <a:cs typeface="Arial" panose="020B0604020202020204" pitchFamily="34" charset="0"/>
              </a:rPr>
              <a:t>One Touch Access</a:t>
            </a:r>
            <a:r>
              <a:rPr lang="en-GB" b="1" dirty="0">
                <a:latin typeface="Lucida Sans" panose="020B06020405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493889" y="2939936"/>
            <a:ext cx="1843774" cy="507831"/>
          </a:xfrm>
          <a:prstGeom prst="rect">
            <a:avLst/>
          </a:prstGeom>
        </p:spPr>
        <p:txBody>
          <a:bodyPr wrap="none">
            <a:spAutoFit/>
          </a:bodyPr>
          <a:lstStyle/>
          <a:p>
            <a:pPr>
              <a:lnSpc>
                <a:spcPct val="150000"/>
              </a:lnSpc>
            </a:pPr>
            <a:r>
              <a:rPr lang="en-GB" b="1" dirty="0">
                <a:solidFill>
                  <a:srgbClr val="595959"/>
                </a:solidFill>
                <a:latin typeface="Lucida Sans" panose="020B0602040502020204" pitchFamily="34" charset="0"/>
                <a:ea typeface="Calibri" panose="020F0502020204030204" pitchFamily="34" charset="0"/>
                <a:cs typeface="Arial" panose="020B0604020202020204" pitchFamily="34" charset="0"/>
              </a:rPr>
              <a:t>Stay Informed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448702" y="5568050"/>
            <a:ext cx="1864613" cy="507831"/>
          </a:xfrm>
          <a:prstGeom prst="rect">
            <a:avLst/>
          </a:prstGeom>
        </p:spPr>
        <p:txBody>
          <a:bodyPr wrap="none">
            <a:spAutoFit/>
          </a:bodyPr>
          <a:lstStyle/>
          <a:p>
            <a:pPr>
              <a:lnSpc>
                <a:spcPct val="150000"/>
              </a:lnSpc>
            </a:pPr>
            <a:r>
              <a:rPr lang="en-GB" b="1" dirty="0">
                <a:solidFill>
                  <a:srgbClr val="595959"/>
                </a:solidFill>
                <a:latin typeface="Lucida Sans" panose="020B0602040502020204" pitchFamily="34" charset="0"/>
                <a:ea typeface="Calibri" panose="020F0502020204030204" pitchFamily="34" charset="0"/>
                <a:cs typeface="Arial" panose="020B0604020202020204" pitchFamily="34" charset="0"/>
              </a:rPr>
              <a:t>Receive Alerts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493889" y="4169092"/>
            <a:ext cx="1936749" cy="507831"/>
          </a:xfrm>
          <a:prstGeom prst="rect">
            <a:avLst/>
          </a:prstGeom>
        </p:spPr>
        <p:txBody>
          <a:bodyPr wrap="none">
            <a:spAutoFit/>
          </a:bodyPr>
          <a:lstStyle/>
          <a:p>
            <a:pPr>
              <a:lnSpc>
                <a:spcPct val="150000"/>
              </a:lnSpc>
            </a:pPr>
            <a:r>
              <a:rPr lang="en-GB" b="1" dirty="0">
                <a:solidFill>
                  <a:srgbClr val="595959"/>
                </a:solidFill>
                <a:latin typeface="Lucida Sans" panose="020B0602040502020204" pitchFamily="34" charset="0"/>
                <a:ea typeface="Calibri" panose="020F0502020204030204" pitchFamily="34" charset="0"/>
                <a:cs typeface="Arial" panose="020B0604020202020204" pitchFamily="34" charset="0"/>
              </a:rPr>
              <a:t>Stay-in-Touch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020" y="1981944"/>
            <a:ext cx="2551393" cy="4093937"/>
          </a:xfrm>
          <a:prstGeom prst="rect">
            <a:avLst/>
          </a:prstGeom>
          <a:ln>
            <a:solidFill>
              <a:schemeClr val="bg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8411" y="1981944"/>
            <a:ext cx="2552062" cy="4093937"/>
          </a:xfrm>
          <a:prstGeom prst="rect">
            <a:avLst/>
          </a:prstGeom>
          <a:ln>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7450" y="1981944"/>
            <a:ext cx="2552062" cy="4112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390096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Mix">
  <a:themeElements>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fontScheme name="Custom 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e an Office Mix.potx" id="{4B7366DC-B74D-454D-9AF1-C5E1E2713A61}" vid="{D9FD2935-D4F2-4034-8F2D-E6786535C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Create an Office Mix</Template>
  <TotalTime>2778</TotalTime>
  <Words>1050</Words>
  <Application>Microsoft Office PowerPoint</Application>
  <PresentationFormat>Widescreen</PresentationFormat>
  <Paragraphs>76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Lucida Sans</vt:lpstr>
      <vt:lpstr>Segoe UI</vt:lpstr>
      <vt:lpstr>Segoe UI Light</vt:lpstr>
      <vt:lpstr>Times New Roman</vt:lpstr>
      <vt:lpstr>Verdana</vt:lpstr>
      <vt:lpstr>Office Mix</vt:lpstr>
      <vt:lpstr>PowerPoint Presentation</vt:lpstr>
      <vt:lpstr>School Bus Tracking and Student Attendance System </vt:lpstr>
      <vt:lpstr>Why School Bus Tracking?</vt:lpstr>
      <vt:lpstr>Features</vt:lpstr>
      <vt:lpstr>How it Works?</vt:lpstr>
      <vt:lpstr>How It Helps</vt:lpstr>
      <vt:lpstr>How It Helps…</vt:lpstr>
      <vt:lpstr>User Advantage</vt:lpstr>
      <vt:lpstr>Student Tracking App for Parents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TRACER-SAFE TRAVEL</dc:title>
  <dc:creator>Vignesh</dc:creator>
  <cp:keywords/>
  <cp:lastModifiedBy>Vignesh</cp:lastModifiedBy>
  <cp:revision>29</cp:revision>
  <dcterms:created xsi:type="dcterms:W3CDTF">2015-03-17T08:21:33Z</dcterms:created>
  <dcterms:modified xsi:type="dcterms:W3CDTF">2015-04-29T12:03:35Z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